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1"/>
  </p:notesMasterIdLst>
  <p:handoutMasterIdLst>
    <p:handoutMasterId r:id="rId42"/>
  </p:handoutMasterIdLst>
  <p:sldIdLst>
    <p:sldId id="257" r:id="rId5"/>
    <p:sldId id="268" r:id="rId6"/>
    <p:sldId id="267" r:id="rId7"/>
    <p:sldId id="269" r:id="rId8"/>
    <p:sldId id="270" r:id="rId9"/>
    <p:sldId id="259" r:id="rId10"/>
    <p:sldId id="261" r:id="rId11"/>
    <p:sldId id="262" r:id="rId12"/>
    <p:sldId id="271" r:id="rId13"/>
    <p:sldId id="265" r:id="rId14"/>
    <p:sldId id="272" r:id="rId15"/>
    <p:sldId id="273" r:id="rId16"/>
    <p:sldId id="275" r:id="rId17"/>
    <p:sldId id="274"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p:cViewPr varScale="1">
        <p:scale>
          <a:sx n="71" d="100"/>
          <a:sy n="71" d="100"/>
        </p:scale>
        <p:origin x="702" y="66"/>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7942A0-B7D2-4B14-8FEA-55FC702F5BE7}" type="doc">
      <dgm:prSet loTypeId="urn:microsoft.com/office/officeart/2005/8/layout/vProcess5" loCatId="process" qsTypeId="urn:microsoft.com/office/officeart/2005/8/quickstyle/simple4" qsCatId="simple" csTypeId="urn:microsoft.com/office/officeart/2005/8/colors/colorful1" csCatId="colorful" phldr="1"/>
      <dgm:spPr/>
      <dgm:t>
        <a:bodyPr/>
        <a:lstStyle/>
        <a:p>
          <a:endParaRPr lang="en-US"/>
        </a:p>
      </dgm:t>
    </dgm:pt>
    <dgm:pt modelId="{1D84D8B6-AB32-4491-B5D2-EFE3D7668B88}" type="pres">
      <dgm:prSet presAssocID="{CD7942A0-B7D2-4B14-8FEA-55FC702F5BE7}" presName="outerComposite" presStyleCnt="0">
        <dgm:presLayoutVars>
          <dgm:chMax val="5"/>
          <dgm:dir/>
          <dgm:resizeHandles val="exact"/>
        </dgm:presLayoutVars>
      </dgm:prSet>
      <dgm:spPr/>
    </dgm:pt>
    <dgm:pt modelId="{3E0E8213-E460-4EB7-9A92-C2B1CC553F0D}" type="pres">
      <dgm:prSet presAssocID="{CD7942A0-B7D2-4B14-8FEA-55FC702F5BE7}" presName="dummyMaxCanvas" presStyleCnt="0">
        <dgm:presLayoutVars/>
      </dgm:prSet>
      <dgm:spPr/>
    </dgm:pt>
  </dgm:ptLst>
  <dgm:cxnLst>
    <dgm:cxn modelId="{C2D0E194-BD14-4AD2-9E3A-CE984C34B6CD}" type="presOf" srcId="{CD7942A0-B7D2-4B14-8FEA-55FC702F5BE7}" destId="{1D84D8B6-AB32-4491-B5D2-EFE3D7668B88}" srcOrd="0" destOrd="0" presId="urn:microsoft.com/office/officeart/2005/8/layout/vProcess5"/>
    <dgm:cxn modelId="{768DB908-A4BF-48A6-A740-5DD0CBAFBB11}" type="presParOf" srcId="{1D84D8B6-AB32-4491-B5D2-EFE3D7668B88}" destId="{3E0E8213-E460-4EB7-9A92-C2B1CC553F0D}" srcOrd="0"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5/12/2024</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5/12/2024</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t>5</a:t>
            </a:fld>
            <a:endParaRPr lang="en-US"/>
          </a:p>
        </p:txBody>
      </p:sp>
    </p:spTree>
    <p:extLst>
      <p:ext uri="{BB962C8B-B14F-4D97-AF65-F5344CB8AC3E}">
        <p14:creationId xmlns:p14="http://schemas.microsoft.com/office/powerpoint/2010/main" val="4117229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5/12/2024</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5/12/2024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5/12/2024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5/12/2024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5/12/2024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5/12/2024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5/12/2024</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5/12/2024</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5/12/2024</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5/12/2024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5/12/2024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5/12/2024</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pPr algn="ctr"/>
            <a:endParaRPr lang="en-US" dirty="0"/>
          </a:p>
          <a:p>
            <a:pPr algn="ctr"/>
            <a:r>
              <a:rPr lang="en-US" sz="6000" dirty="0"/>
              <a:t>Parallel Computing</a:t>
            </a:r>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half" idx="2"/>
          </p:nvPr>
        </p:nvSpPr>
        <p:spPr>
          <a:xfrm>
            <a:off x="836612" y="4953000"/>
            <a:ext cx="10972800" cy="1524000"/>
          </a:xfrm>
        </p:spPr>
        <p:txBody>
          <a:bodyPr>
            <a:noAutofit/>
          </a:bodyPr>
          <a:lstStyle/>
          <a:p>
            <a:pPr marL="342900" indent="-342900">
              <a:buFont typeface="Arial" panose="020B0604020202020204" pitchFamily="34" charset="0"/>
              <a:buChar char="•"/>
            </a:pPr>
            <a:r>
              <a:rPr lang="en-US" sz="2400" dirty="0"/>
              <a:t>To implement this in Parallel Computing , Divide image rows ber number of process we need This By Scatter </a:t>
            </a:r>
          </a:p>
          <a:p>
            <a:pPr marL="342900" indent="-342900">
              <a:buFont typeface="Arial" panose="020B0604020202020204" pitchFamily="34" charset="0"/>
              <a:buChar char="•"/>
            </a:pPr>
            <a:r>
              <a:rPr lang="en-US" sz="2400" dirty="0"/>
              <a:t>And Then implement function of Image Scaling in each pieces of image , and Finally combine all pieces together by Gather. </a:t>
            </a:r>
          </a:p>
          <a:p>
            <a:pPr marL="342900" indent="-342900">
              <a:buFont typeface="Arial" panose="020B0604020202020204" pitchFamily="34" charset="0"/>
              <a:buChar char="•"/>
            </a:pPr>
            <a:endParaRPr lang="en-US" sz="2400" dirty="0"/>
          </a:p>
        </p:txBody>
      </p:sp>
      <p:sp>
        <p:nvSpPr>
          <p:cNvPr id="7" name="TextBox 6">
            <a:extLst>
              <a:ext uri="{FF2B5EF4-FFF2-40B4-BE49-F238E27FC236}">
                <a16:creationId xmlns:a16="http://schemas.microsoft.com/office/drawing/2014/main" id="{58F18395-F1CB-4F51-B6CA-5FD5F5952ACA}"/>
              </a:ext>
            </a:extLst>
          </p:cNvPr>
          <p:cNvSpPr txBox="1"/>
          <p:nvPr/>
        </p:nvSpPr>
        <p:spPr>
          <a:xfrm>
            <a:off x="989012" y="381000"/>
            <a:ext cx="10668000" cy="830997"/>
          </a:xfrm>
          <a:prstGeom prst="rect">
            <a:avLst/>
          </a:prstGeom>
          <a:noFill/>
        </p:spPr>
        <p:txBody>
          <a:bodyPr wrap="square">
            <a:spAutoFit/>
          </a:bodyPr>
          <a:lstStyle/>
          <a:p>
            <a:r>
              <a:rPr lang="en-US" dirty="0"/>
              <a:t>The image resizing process adjusts the size of the image to suit specific needs, allowing it to be enlarged or reduced without distorting the quality</a:t>
            </a:r>
          </a:p>
        </p:txBody>
      </p:sp>
      <p:pic>
        <p:nvPicPr>
          <p:cNvPr id="8" name="Picture 7">
            <a:extLst>
              <a:ext uri="{FF2B5EF4-FFF2-40B4-BE49-F238E27FC236}">
                <a16:creationId xmlns:a16="http://schemas.microsoft.com/office/drawing/2014/main" id="{90A71A2C-8061-4F89-8EB9-697C27C79E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1412" y="1600200"/>
            <a:ext cx="4191000" cy="2236291"/>
          </a:xfrm>
          <a:prstGeom prst="rect">
            <a:avLst/>
          </a:prstGeom>
        </p:spPr>
      </p:pic>
      <p:pic>
        <p:nvPicPr>
          <p:cNvPr id="10" name="Picture 9">
            <a:extLst>
              <a:ext uri="{FF2B5EF4-FFF2-40B4-BE49-F238E27FC236}">
                <a16:creationId xmlns:a16="http://schemas.microsoft.com/office/drawing/2014/main" id="{4D4D323D-0FC3-4343-8EFE-EC343E76A3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7812" y="1600200"/>
            <a:ext cx="4209489" cy="2236291"/>
          </a:xfrm>
          <a:prstGeom prst="rect">
            <a:avLst/>
          </a:prstGeom>
        </p:spPr>
      </p:pic>
    </p:spTree>
    <p:extLst>
      <p:ext uri="{BB962C8B-B14F-4D97-AF65-F5344CB8AC3E}">
        <p14:creationId xmlns:p14="http://schemas.microsoft.com/office/powerpoint/2010/main" val="348033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F35B61-B481-49A0-A2D6-27085FE07D24}"/>
              </a:ext>
            </a:extLst>
          </p:cNvPr>
          <p:cNvSpPr>
            <a:spLocks noGrp="1"/>
          </p:cNvSpPr>
          <p:nvPr>
            <p:ph type="body" sz="half" idx="2"/>
          </p:nvPr>
        </p:nvSpPr>
        <p:spPr>
          <a:xfrm>
            <a:off x="989012" y="444500"/>
            <a:ext cx="10742930" cy="1143000"/>
          </a:xfrm>
        </p:spPr>
        <p:txBody>
          <a:bodyPr>
            <a:normAutofit/>
          </a:bodyPr>
          <a:lstStyle/>
          <a:p>
            <a:r>
              <a:rPr lang="en-US" sz="2400" dirty="0">
                <a:solidFill>
                  <a:schemeClr val="tx1"/>
                </a:solidFill>
              </a:rPr>
              <a:t>The more the number of process increases, the less time it takes to execute the function.</a:t>
            </a:r>
          </a:p>
          <a:p>
            <a:endParaRPr lang="en-US" sz="2400" dirty="0"/>
          </a:p>
        </p:txBody>
      </p:sp>
      <p:pic>
        <p:nvPicPr>
          <p:cNvPr id="5" name="Picture 4">
            <a:extLst>
              <a:ext uri="{FF2B5EF4-FFF2-40B4-BE49-F238E27FC236}">
                <a16:creationId xmlns:a16="http://schemas.microsoft.com/office/drawing/2014/main" id="{26B193A1-5DD5-4F39-8584-D0239A2117C6}"/>
              </a:ext>
            </a:extLst>
          </p:cNvPr>
          <p:cNvPicPr>
            <a:picLocks noChangeAspect="1"/>
          </p:cNvPicPr>
          <p:nvPr/>
        </p:nvPicPr>
        <p:blipFill>
          <a:blip r:embed="rId2"/>
          <a:stretch>
            <a:fillRect/>
          </a:stretch>
        </p:blipFill>
        <p:spPr>
          <a:xfrm>
            <a:off x="2055812" y="1905000"/>
            <a:ext cx="7543800" cy="3937000"/>
          </a:xfrm>
          <a:prstGeom prst="rect">
            <a:avLst/>
          </a:prstGeom>
        </p:spPr>
      </p:pic>
    </p:spTree>
    <p:extLst>
      <p:ext uri="{BB962C8B-B14F-4D97-AF65-F5344CB8AC3E}">
        <p14:creationId xmlns:p14="http://schemas.microsoft.com/office/powerpoint/2010/main" val="288100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C3EA4-3815-4CCC-998D-343D272F9B13}"/>
              </a:ext>
            </a:extLst>
          </p:cNvPr>
          <p:cNvSpPr>
            <a:spLocks noGrp="1"/>
          </p:cNvSpPr>
          <p:nvPr>
            <p:ph type="title"/>
          </p:nvPr>
        </p:nvSpPr>
        <p:spPr>
          <a:xfrm>
            <a:off x="1218882" y="0"/>
            <a:ext cx="4062942" cy="1930400"/>
          </a:xfrm>
        </p:spPr>
        <p:txBody>
          <a:bodyPr>
            <a:normAutofit/>
          </a:bodyPr>
          <a:lstStyle/>
          <a:p>
            <a:r>
              <a:rPr lang="en" sz="6600" dirty="0">
                <a:solidFill>
                  <a:schemeClr val="tx1"/>
                </a:solidFill>
              </a:rPr>
              <a:t>04</a:t>
            </a:r>
            <a:endParaRPr lang="en-US" sz="6600" dirty="0">
              <a:solidFill>
                <a:schemeClr val="tx1"/>
              </a:solidFill>
            </a:endParaRPr>
          </a:p>
        </p:txBody>
      </p:sp>
      <p:sp>
        <p:nvSpPr>
          <p:cNvPr id="3" name="Text Placeholder 2">
            <a:extLst>
              <a:ext uri="{FF2B5EF4-FFF2-40B4-BE49-F238E27FC236}">
                <a16:creationId xmlns:a16="http://schemas.microsoft.com/office/drawing/2014/main" id="{C1800F14-C2AF-48BE-B076-0B78D53BC65D}"/>
              </a:ext>
            </a:extLst>
          </p:cNvPr>
          <p:cNvSpPr>
            <a:spLocks noGrp="1"/>
          </p:cNvSpPr>
          <p:nvPr>
            <p:ph type="body" sz="half" idx="2"/>
          </p:nvPr>
        </p:nvSpPr>
        <p:spPr>
          <a:xfrm>
            <a:off x="1218882" y="2514600"/>
            <a:ext cx="8685530" cy="3657600"/>
          </a:xfrm>
        </p:spPr>
        <p:txBody>
          <a:bodyPr>
            <a:normAutofit/>
          </a:bodyPr>
          <a:lstStyle/>
          <a:p>
            <a:pPr algn="ctr"/>
            <a:r>
              <a:rPr lang="en-US" sz="6600" dirty="0">
                <a:solidFill>
                  <a:schemeClr val="accent1">
                    <a:lumMod val="75000"/>
                  </a:schemeClr>
                </a:solidFill>
              </a:rPr>
              <a:t>Median</a:t>
            </a:r>
          </a:p>
          <a:p>
            <a:pPr algn="ctr"/>
            <a:endParaRPr lang="en-US" sz="6600" dirty="0">
              <a:solidFill>
                <a:schemeClr val="accent1">
                  <a:lumMod val="75000"/>
                </a:schemeClr>
              </a:solidFill>
            </a:endParaRPr>
          </a:p>
        </p:txBody>
      </p:sp>
    </p:spTree>
    <p:extLst>
      <p:ext uri="{BB962C8B-B14F-4D97-AF65-F5344CB8AC3E}">
        <p14:creationId xmlns:p14="http://schemas.microsoft.com/office/powerpoint/2010/main" val="328166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E0AED3B-AA55-486A-8956-33664083A105}"/>
              </a:ext>
            </a:extLst>
          </p:cNvPr>
          <p:cNvSpPr>
            <a:spLocks noGrp="1"/>
          </p:cNvSpPr>
          <p:nvPr>
            <p:ph type="body" sz="half" idx="2"/>
          </p:nvPr>
        </p:nvSpPr>
        <p:spPr>
          <a:xfrm>
            <a:off x="608012" y="4648200"/>
            <a:ext cx="11430000" cy="1930400"/>
          </a:xfrm>
        </p:spPr>
        <p:txBody>
          <a:bodyPr>
            <a:normAutofit/>
          </a:bodyPr>
          <a:lstStyle/>
          <a:p>
            <a:pPr marL="342900" indent="-342900">
              <a:buFont typeface="Arial" panose="020B0604020202020204" pitchFamily="34" charset="0"/>
              <a:buChar char="•"/>
            </a:pPr>
            <a:r>
              <a:rPr lang="en-US" sz="2400" dirty="0"/>
              <a:t>To implement this in Parallel Computing , Divide image rows ber number of process we need This By Scatter </a:t>
            </a:r>
          </a:p>
          <a:p>
            <a:pPr marL="342900" indent="-342900">
              <a:buFont typeface="Arial" panose="020B0604020202020204" pitchFamily="34" charset="0"/>
              <a:buChar char="•"/>
            </a:pPr>
            <a:r>
              <a:rPr lang="en-US" sz="2400" dirty="0"/>
              <a:t>And Then implement function of Median in each pieces of image , and Finally combine all pieces together by Gather. </a:t>
            </a:r>
          </a:p>
          <a:p>
            <a:pPr marL="342900" indent="-342900">
              <a:buFont typeface="Arial" panose="020B0604020202020204" pitchFamily="34" charset="0"/>
              <a:buChar char="•"/>
            </a:pPr>
            <a:endParaRPr lang="en-US" sz="2400" dirty="0"/>
          </a:p>
        </p:txBody>
      </p:sp>
      <p:sp>
        <p:nvSpPr>
          <p:cNvPr id="8" name="TextBox 7">
            <a:extLst>
              <a:ext uri="{FF2B5EF4-FFF2-40B4-BE49-F238E27FC236}">
                <a16:creationId xmlns:a16="http://schemas.microsoft.com/office/drawing/2014/main" id="{76F4EEF0-973F-4085-B59B-196923E65B06}"/>
              </a:ext>
            </a:extLst>
          </p:cNvPr>
          <p:cNvSpPr txBox="1"/>
          <p:nvPr/>
        </p:nvSpPr>
        <p:spPr>
          <a:xfrm>
            <a:off x="1065846" y="357286"/>
            <a:ext cx="10057131" cy="1200329"/>
          </a:xfrm>
          <a:prstGeom prst="rect">
            <a:avLst/>
          </a:prstGeom>
          <a:noFill/>
        </p:spPr>
        <p:txBody>
          <a:bodyPr wrap="square">
            <a:spAutoFit/>
          </a:bodyPr>
          <a:lstStyle/>
          <a:p>
            <a:r>
              <a:rPr lang="en-US" dirty="0"/>
              <a:t>It reduces noise in the image by replacing the values ​​of each pixel with the average value of a group of values ​​surrounding it, which contributes to improving and purifying the image quality.</a:t>
            </a:r>
          </a:p>
        </p:txBody>
      </p:sp>
      <p:pic>
        <p:nvPicPr>
          <p:cNvPr id="12" name="Picture 11">
            <a:extLst>
              <a:ext uri="{FF2B5EF4-FFF2-40B4-BE49-F238E27FC236}">
                <a16:creationId xmlns:a16="http://schemas.microsoft.com/office/drawing/2014/main" id="{13305798-C1AE-4522-B46C-53C529C9F0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0497" y="1981200"/>
            <a:ext cx="4210516" cy="2243415"/>
          </a:xfrm>
          <a:prstGeom prst="rect">
            <a:avLst/>
          </a:prstGeom>
        </p:spPr>
      </p:pic>
      <p:pic>
        <p:nvPicPr>
          <p:cNvPr id="14" name="Picture 13">
            <a:extLst>
              <a:ext uri="{FF2B5EF4-FFF2-40B4-BE49-F238E27FC236}">
                <a16:creationId xmlns:a16="http://schemas.microsoft.com/office/drawing/2014/main" id="{D8E37E63-66F0-47AB-B7C4-4336533D46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8637" y="1981200"/>
            <a:ext cx="3960811" cy="2169949"/>
          </a:xfrm>
          <a:prstGeom prst="rect">
            <a:avLst/>
          </a:prstGeom>
        </p:spPr>
      </p:pic>
    </p:spTree>
    <p:extLst>
      <p:ext uri="{BB962C8B-B14F-4D97-AF65-F5344CB8AC3E}">
        <p14:creationId xmlns:p14="http://schemas.microsoft.com/office/powerpoint/2010/main" val="404322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A75064-078E-4568-9D4C-E16EE11F9430}"/>
              </a:ext>
            </a:extLst>
          </p:cNvPr>
          <p:cNvSpPr>
            <a:spLocks noGrp="1"/>
          </p:cNvSpPr>
          <p:nvPr>
            <p:ph type="body" sz="half" idx="2"/>
          </p:nvPr>
        </p:nvSpPr>
        <p:spPr>
          <a:xfrm>
            <a:off x="1218881" y="533400"/>
            <a:ext cx="10360343" cy="1447800"/>
          </a:xfrm>
        </p:spPr>
        <p:txBody>
          <a:bodyPr>
            <a:normAutofit/>
          </a:bodyPr>
          <a:lstStyle/>
          <a:p>
            <a:r>
              <a:rPr lang="en-US" sz="2400" dirty="0">
                <a:solidFill>
                  <a:schemeClr val="tx1"/>
                </a:solidFill>
              </a:rPr>
              <a:t>The more the number of process increases, the less time it takes to execute the function.</a:t>
            </a:r>
          </a:p>
          <a:p>
            <a:endParaRPr lang="en-US" sz="2400" dirty="0"/>
          </a:p>
        </p:txBody>
      </p:sp>
      <p:pic>
        <p:nvPicPr>
          <p:cNvPr id="5" name="Picture Placeholder 4">
            <a:extLst>
              <a:ext uri="{FF2B5EF4-FFF2-40B4-BE49-F238E27FC236}">
                <a16:creationId xmlns:a16="http://schemas.microsoft.com/office/drawing/2014/main" id="{57FECADA-90E4-4414-8697-E38D1C869BCF}"/>
              </a:ext>
            </a:extLst>
          </p:cNvPr>
          <p:cNvPicPr>
            <a:picLocks noGrp="1" noChangeAspect="1"/>
          </p:cNvPicPr>
          <p:nvPr>
            <p:ph type="pic" idx="1"/>
          </p:nvPr>
        </p:nvPicPr>
        <p:blipFill>
          <a:blip r:embed="rId2"/>
          <a:srcRect l="11327" r="11327"/>
          <a:stretch>
            <a:fillRect/>
          </a:stretch>
        </p:blipFill>
        <p:spPr>
          <a:xfrm>
            <a:off x="1903412" y="1676400"/>
            <a:ext cx="8610600" cy="4495800"/>
          </a:xfrm>
          <a:prstGeom prst="rect">
            <a:avLst/>
          </a:prstGeom>
        </p:spPr>
      </p:pic>
    </p:spTree>
    <p:extLst>
      <p:ext uri="{BB962C8B-B14F-4D97-AF65-F5344CB8AC3E}">
        <p14:creationId xmlns:p14="http://schemas.microsoft.com/office/powerpoint/2010/main" val="119642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10401-D306-47FD-AE9A-8E9035A8D911}"/>
              </a:ext>
            </a:extLst>
          </p:cNvPr>
          <p:cNvSpPr>
            <a:spLocks noGrp="1"/>
          </p:cNvSpPr>
          <p:nvPr>
            <p:ph type="title"/>
          </p:nvPr>
        </p:nvSpPr>
        <p:spPr>
          <a:xfrm>
            <a:off x="1218882" y="1701800"/>
            <a:ext cx="10514330" cy="3175000"/>
          </a:xfrm>
        </p:spPr>
        <p:txBody>
          <a:bodyPr>
            <a:noAutofit/>
          </a:bodyPr>
          <a:lstStyle/>
          <a:p>
            <a:pPr algn="ctr"/>
            <a:br>
              <a:rPr lang="ar-EG" sz="6600" dirty="0"/>
            </a:br>
            <a:br>
              <a:rPr lang="ar-EG" sz="6600" dirty="0"/>
            </a:br>
            <a:r>
              <a:rPr lang="en-US" sz="6600" dirty="0">
                <a:latin typeface="+mn-lt"/>
              </a:rPr>
              <a:t>Histogram</a:t>
            </a:r>
            <a:r>
              <a:rPr lang="en-US" sz="6600" dirty="0"/>
              <a:t> Equalization</a:t>
            </a:r>
            <a:br>
              <a:rPr lang="en-US" sz="6600" dirty="0"/>
            </a:br>
            <a:endParaRPr lang="en-US" sz="6600" dirty="0"/>
          </a:p>
        </p:txBody>
      </p:sp>
      <p:sp>
        <p:nvSpPr>
          <p:cNvPr id="3" name="Text Placeholder 2">
            <a:extLst>
              <a:ext uri="{FF2B5EF4-FFF2-40B4-BE49-F238E27FC236}">
                <a16:creationId xmlns:a16="http://schemas.microsoft.com/office/drawing/2014/main" id="{694123D3-AE36-4854-B24C-EB2A6C6F5A52}"/>
              </a:ext>
            </a:extLst>
          </p:cNvPr>
          <p:cNvSpPr>
            <a:spLocks noGrp="1"/>
          </p:cNvSpPr>
          <p:nvPr>
            <p:ph type="body" sz="half" idx="2"/>
          </p:nvPr>
        </p:nvSpPr>
        <p:spPr>
          <a:xfrm>
            <a:off x="1218882" y="584200"/>
            <a:ext cx="4062942" cy="1117600"/>
          </a:xfrm>
        </p:spPr>
        <p:txBody>
          <a:bodyPr>
            <a:normAutofit/>
          </a:bodyPr>
          <a:lstStyle/>
          <a:p>
            <a:r>
              <a:rPr lang="en" sz="6600" dirty="0"/>
              <a:t>05</a:t>
            </a:r>
            <a:endParaRPr lang="en-US" sz="6600" dirty="0"/>
          </a:p>
        </p:txBody>
      </p:sp>
    </p:spTree>
    <p:extLst>
      <p:ext uri="{BB962C8B-B14F-4D97-AF65-F5344CB8AC3E}">
        <p14:creationId xmlns:p14="http://schemas.microsoft.com/office/powerpoint/2010/main" val="3886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6556FF-DED1-4C81-B55F-4181594747C3}"/>
              </a:ext>
            </a:extLst>
          </p:cNvPr>
          <p:cNvSpPr>
            <a:spLocks noGrp="1"/>
          </p:cNvSpPr>
          <p:nvPr>
            <p:ph type="body" sz="half" idx="2"/>
          </p:nvPr>
        </p:nvSpPr>
        <p:spPr>
          <a:xfrm>
            <a:off x="716895" y="4743629"/>
            <a:ext cx="11125200" cy="1752600"/>
          </a:xfrm>
        </p:spPr>
        <p:txBody>
          <a:bodyPr>
            <a:normAutofit/>
          </a:bodyPr>
          <a:lstStyle/>
          <a:p>
            <a:pPr marL="342900" indent="-342900">
              <a:buFont typeface="Arial" panose="020B0604020202020204" pitchFamily="34" charset="0"/>
              <a:buChar char="•"/>
            </a:pPr>
            <a:r>
              <a:rPr lang="en-US" sz="2400" dirty="0"/>
              <a:t>To implement this in Parallel Computing , Divide image rows ber number of process we need This By Scatter </a:t>
            </a:r>
          </a:p>
          <a:p>
            <a:pPr marL="342900" indent="-342900">
              <a:buFont typeface="Arial" panose="020B0604020202020204" pitchFamily="34" charset="0"/>
              <a:buChar char="•"/>
            </a:pPr>
            <a:r>
              <a:rPr lang="en-US" sz="2400" dirty="0"/>
              <a:t>And Then implement function of Histogram Equalization  in each pieces of image , and Finally combine all pieces together by Gather. </a:t>
            </a:r>
          </a:p>
          <a:p>
            <a:pPr marL="342900" indent="-342900">
              <a:buFont typeface="Arial" panose="020B0604020202020204" pitchFamily="34" charset="0"/>
              <a:buChar char="•"/>
            </a:pPr>
            <a:endParaRPr lang="en-US" sz="2400" dirty="0"/>
          </a:p>
        </p:txBody>
      </p:sp>
      <p:sp>
        <p:nvSpPr>
          <p:cNvPr id="8" name="TextBox 7">
            <a:extLst>
              <a:ext uri="{FF2B5EF4-FFF2-40B4-BE49-F238E27FC236}">
                <a16:creationId xmlns:a16="http://schemas.microsoft.com/office/drawing/2014/main" id="{95D0CF67-033F-47E2-873C-0ED7ACF8A558}"/>
              </a:ext>
            </a:extLst>
          </p:cNvPr>
          <p:cNvSpPr txBox="1"/>
          <p:nvPr/>
        </p:nvSpPr>
        <p:spPr>
          <a:xfrm>
            <a:off x="1065212" y="361771"/>
            <a:ext cx="10742612" cy="1200329"/>
          </a:xfrm>
          <a:prstGeom prst="rect">
            <a:avLst/>
          </a:prstGeom>
          <a:noFill/>
        </p:spPr>
        <p:txBody>
          <a:bodyPr wrap="square">
            <a:spAutoFit/>
          </a:bodyPr>
          <a:lstStyle/>
          <a:p>
            <a:r>
              <a:rPr lang="en-US" dirty="0"/>
              <a:t>The process of equalizing the histogram increases contrast and improves clarity in the image by adjusting the light distribution, resulting in improved image quality and uniformity.</a:t>
            </a:r>
          </a:p>
        </p:txBody>
      </p:sp>
      <p:pic>
        <p:nvPicPr>
          <p:cNvPr id="10" name="Picture 9">
            <a:extLst>
              <a:ext uri="{FF2B5EF4-FFF2-40B4-BE49-F238E27FC236}">
                <a16:creationId xmlns:a16="http://schemas.microsoft.com/office/drawing/2014/main" id="{0BB70AED-DB8B-466E-B5C8-F7F22454B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6212" y="1905000"/>
            <a:ext cx="4318264" cy="2300825"/>
          </a:xfrm>
          <a:prstGeom prst="rect">
            <a:avLst/>
          </a:prstGeom>
        </p:spPr>
      </p:pic>
      <p:pic>
        <p:nvPicPr>
          <p:cNvPr id="12" name="Picture 11">
            <a:extLst>
              <a:ext uri="{FF2B5EF4-FFF2-40B4-BE49-F238E27FC236}">
                <a16:creationId xmlns:a16="http://schemas.microsoft.com/office/drawing/2014/main" id="{21DB5423-DA61-4681-B2FE-B56A10D1F7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9831" y="1905000"/>
            <a:ext cx="4318264" cy="2452639"/>
          </a:xfrm>
          <a:prstGeom prst="rect">
            <a:avLst/>
          </a:prstGeom>
        </p:spPr>
      </p:pic>
    </p:spTree>
    <p:extLst>
      <p:ext uri="{BB962C8B-B14F-4D97-AF65-F5344CB8AC3E}">
        <p14:creationId xmlns:p14="http://schemas.microsoft.com/office/powerpoint/2010/main" val="17389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710AE1-8B9F-419D-BEE5-9E034047AFA7}"/>
              </a:ext>
            </a:extLst>
          </p:cNvPr>
          <p:cNvSpPr>
            <a:spLocks noGrp="1"/>
          </p:cNvSpPr>
          <p:nvPr>
            <p:ph type="body" sz="half" idx="2"/>
          </p:nvPr>
        </p:nvSpPr>
        <p:spPr>
          <a:xfrm>
            <a:off x="1218882" y="279400"/>
            <a:ext cx="10057130" cy="1549400"/>
          </a:xfrm>
        </p:spPr>
        <p:txBody>
          <a:bodyPr>
            <a:normAutofit/>
          </a:bodyPr>
          <a:lstStyle/>
          <a:p>
            <a:r>
              <a:rPr lang="en-US" sz="2400" dirty="0">
                <a:solidFill>
                  <a:schemeClr val="tx1"/>
                </a:solidFill>
              </a:rPr>
              <a:t>The more the number of process increases, the less time it takes to execute the function.</a:t>
            </a:r>
          </a:p>
          <a:p>
            <a:endParaRPr lang="en-US" sz="2400" dirty="0"/>
          </a:p>
        </p:txBody>
      </p:sp>
      <p:pic>
        <p:nvPicPr>
          <p:cNvPr id="6" name="Picture Placeholder 5">
            <a:extLst>
              <a:ext uri="{FF2B5EF4-FFF2-40B4-BE49-F238E27FC236}">
                <a16:creationId xmlns:a16="http://schemas.microsoft.com/office/drawing/2014/main" id="{A1F7195F-60DD-4D88-B1D2-72448EE49639}"/>
              </a:ext>
            </a:extLst>
          </p:cNvPr>
          <p:cNvPicPr>
            <a:picLocks noGrp="1" noChangeAspect="1"/>
          </p:cNvPicPr>
          <p:nvPr>
            <p:ph type="pic" idx="1"/>
          </p:nvPr>
        </p:nvPicPr>
        <p:blipFill>
          <a:blip r:embed="rId2"/>
          <a:srcRect l="11327" r="11327"/>
          <a:stretch>
            <a:fillRect/>
          </a:stretch>
        </p:blipFill>
        <p:spPr>
          <a:xfrm>
            <a:off x="2360612" y="1981200"/>
            <a:ext cx="7239000" cy="3581400"/>
          </a:xfrm>
          <a:prstGeom prst="rect">
            <a:avLst/>
          </a:prstGeom>
        </p:spPr>
      </p:pic>
    </p:spTree>
    <p:extLst>
      <p:ext uri="{BB962C8B-B14F-4D97-AF65-F5344CB8AC3E}">
        <p14:creationId xmlns:p14="http://schemas.microsoft.com/office/powerpoint/2010/main" val="16299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AFDDC-7A18-4584-AB0E-FF4951FA7D1B}"/>
              </a:ext>
            </a:extLst>
          </p:cNvPr>
          <p:cNvSpPr>
            <a:spLocks noGrp="1"/>
          </p:cNvSpPr>
          <p:nvPr>
            <p:ph type="title"/>
          </p:nvPr>
        </p:nvSpPr>
        <p:spPr>
          <a:xfrm>
            <a:off x="1218882" y="2667000"/>
            <a:ext cx="10285730" cy="1752598"/>
          </a:xfrm>
        </p:spPr>
        <p:txBody>
          <a:bodyPr>
            <a:noAutofit/>
          </a:bodyPr>
          <a:lstStyle/>
          <a:p>
            <a:pPr algn="ctr"/>
            <a:r>
              <a:rPr lang="en-US" sz="6600" dirty="0"/>
              <a:t>Color Space Conversion</a:t>
            </a:r>
            <a:br>
              <a:rPr lang="en-US" sz="6600" dirty="0"/>
            </a:br>
            <a:endParaRPr lang="en-US" sz="6600" dirty="0"/>
          </a:p>
        </p:txBody>
      </p:sp>
      <p:sp>
        <p:nvSpPr>
          <p:cNvPr id="3" name="Text Placeholder 2">
            <a:extLst>
              <a:ext uri="{FF2B5EF4-FFF2-40B4-BE49-F238E27FC236}">
                <a16:creationId xmlns:a16="http://schemas.microsoft.com/office/drawing/2014/main" id="{201B038E-98D3-44CC-B729-F073171B3D86}"/>
              </a:ext>
            </a:extLst>
          </p:cNvPr>
          <p:cNvSpPr>
            <a:spLocks noGrp="1"/>
          </p:cNvSpPr>
          <p:nvPr>
            <p:ph type="body" sz="half" idx="2"/>
          </p:nvPr>
        </p:nvSpPr>
        <p:spPr>
          <a:xfrm>
            <a:off x="1598612" y="381000"/>
            <a:ext cx="3683212" cy="2133600"/>
          </a:xfrm>
        </p:spPr>
        <p:txBody>
          <a:bodyPr>
            <a:normAutofit/>
          </a:bodyPr>
          <a:lstStyle/>
          <a:p>
            <a:r>
              <a:rPr lang="en" sz="6600" dirty="0"/>
              <a:t>06</a:t>
            </a:r>
            <a:endParaRPr lang="en-US" sz="6600" dirty="0"/>
          </a:p>
        </p:txBody>
      </p:sp>
    </p:spTree>
    <p:extLst>
      <p:ext uri="{BB962C8B-B14F-4D97-AF65-F5344CB8AC3E}">
        <p14:creationId xmlns:p14="http://schemas.microsoft.com/office/powerpoint/2010/main" val="219108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27BA0D-839D-4FB4-9E5E-80838BAE8535}"/>
              </a:ext>
            </a:extLst>
          </p:cNvPr>
          <p:cNvSpPr>
            <a:spLocks noGrp="1"/>
          </p:cNvSpPr>
          <p:nvPr>
            <p:ph type="body" sz="half" idx="2"/>
          </p:nvPr>
        </p:nvSpPr>
        <p:spPr>
          <a:xfrm>
            <a:off x="760412" y="4800600"/>
            <a:ext cx="10819130" cy="1930400"/>
          </a:xfrm>
        </p:spPr>
        <p:txBody>
          <a:bodyPr>
            <a:normAutofit/>
          </a:bodyPr>
          <a:lstStyle/>
          <a:p>
            <a:pPr marL="342900" indent="-342900">
              <a:buFont typeface="Arial" panose="020B0604020202020204" pitchFamily="34" charset="0"/>
              <a:buChar char="•"/>
            </a:pPr>
            <a:r>
              <a:rPr lang="en-US" sz="2400" dirty="0"/>
              <a:t>To implement this in Parallel Computing , Divide image rows ber number of process we need This By Scatter </a:t>
            </a:r>
          </a:p>
          <a:p>
            <a:pPr marL="342900" indent="-342900">
              <a:buFont typeface="Arial" panose="020B0604020202020204" pitchFamily="34" charset="0"/>
              <a:buChar char="•"/>
            </a:pPr>
            <a:r>
              <a:rPr lang="en-US" sz="2400" dirty="0"/>
              <a:t>And Then implement function of Color Space Conversion in each pieces of image , and Finally combine all pieces together by Gather. </a:t>
            </a:r>
          </a:p>
          <a:p>
            <a:pPr marL="342900" indent="-342900">
              <a:buFont typeface="Arial" panose="020B0604020202020204" pitchFamily="34" charset="0"/>
              <a:buChar char="•"/>
            </a:pPr>
            <a:endParaRPr lang="en-US" sz="2400" dirty="0"/>
          </a:p>
        </p:txBody>
      </p:sp>
      <p:sp>
        <p:nvSpPr>
          <p:cNvPr id="6" name="TextBox 5">
            <a:extLst>
              <a:ext uri="{FF2B5EF4-FFF2-40B4-BE49-F238E27FC236}">
                <a16:creationId xmlns:a16="http://schemas.microsoft.com/office/drawing/2014/main" id="{5D8304E6-1E0D-4816-B8F5-A46D950694A4}"/>
              </a:ext>
            </a:extLst>
          </p:cNvPr>
          <p:cNvSpPr txBox="1"/>
          <p:nvPr/>
        </p:nvSpPr>
        <p:spPr>
          <a:xfrm>
            <a:off x="1141411" y="297658"/>
            <a:ext cx="10668000" cy="1569660"/>
          </a:xfrm>
          <a:prstGeom prst="rect">
            <a:avLst/>
          </a:prstGeom>
          <a:noFill/>
        </p:spPr>
        <p:txBody>
          <a:bodyPr wrap="square">
            <a:spAutoFit/>
          </a:bodyPr>
          <a:lstStyle/>
          <a:p>
            <a:r>
              <a:rPr lang="en-US" dirty="0"/>
              <a:t>The process of color space conversion converts the representation of colors in an image from one color system to another, which helps in improving visualization and processing of images and adapting them to the requirements of different applications.</a:t>
            </a:r>
          </a:p>
        </p:txBody>
      </p:sp>
      <p:pic>
        <p:nvPicPr>
          <p:cNvPr id="8" name="Picture 7">
            <a:extLst>
              <a:ext uri="{FF2B5EF4-FFF2-40B4-BE49-F238E27FC236}">
                <a16:creationId xmlns:a16="http://schemas.microsoft.com/office/drawing/2014/main" id="{D51E198B-456A-49A8-A32D-FDC9F16613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589" y="2046438"/>
            <a:ext cx="4495800" cy="2145865"/>
          </a:xfrm>
          <a:prstGeom prst="rect">
            <a:avLst/>
          </a:prstGeom>
        </p:spPr>
      </p:pic>
      <p:pic>
        <p:nvPicPr>
          <p:cNvPr id="10" name="Picture 9">
            <a:extLst>
              <a:ext uri="{FF2B5EF4-FFF2-40B4-BE49-F238E27FC236}">
                <a16:creationId xmlns:a16="http://schemas.microsoft.com/office/drawing/2014/main" id="{36D39E13-9073-40CD-83D0-505E14E086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08812" y="2041701"/>
            <a:ext cx="4114801" cy="2150602"/>
          </a:xfrm>
          <a:prstGeom prst="rect">
            <a:avLst/>
          </a:prstGeom>
        </p:spPr>
      </p:pic>
    </p:spTree>
    <p:extLst>
      <p:ext uri="{BB962C8B-B14F-4D97-AF65-F5344CB8AC3E}">
        <p14:creationId xmlns:p14="http://schemas.microsoft.com/office/powerpoint/2010/main" val="48456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fontScale="90000"/>
          </a:bodyPr>
          <a:lstStyle/>
          <a:p>
            <a:br>
              <a:rPr lang="en-US" b="1" i="0" dirty="0">
                <a:ln w="19050" cap="flat" cmpd="sng">
                  <a:solidFill>
                    <a:schemeClr val="accent1"/>
                  </a:solidFill>
                  <a:prstDash val="solid"/>
                  <a:round/>
                  <a:headEnd type="none" w="sm" len="sm"/>
                  <a:tailEnd type="none" w="sm" len="sm"/>
                </a:ln>
                <a:noFill/>
                <a:latin typeface="Baloo"/>
              </a:rPr>
            </a:br>
            <a:br>
              <a:rPr lang="en-US" b="1" i="0" dirty="0">
                <a:ln w="19050" cap="flat" cmpd="sng">
                  <a:solidFill>
                    <a:schemeClr val="accent1"/>
                  </a:solidFill>
                  <a:prstDash val="solid"/>
                  <a:round/>
                  <a:headEnd type="none" w="sm" len="sm"/>
                  <a:tailEnd type="none" w="sm" len="sm"/>
                </a:ln>
                <a:noFill/>
                <a:latin typeface="Baloo"/>
              </a:rPr>
            </a:br>
            <a:br>
              <a:rPr lang="en-US" b="1" i="0" dirty="0">
                <a:ln w="19050" cap="flat" cmpd="sng">
                  <a:solidFill>
                    <a:schemeClr val="accent1"/>
                  </a:solidFill>
                  <a:prstDash val="solid"/>
                  <a:round/>
                  <a:headEnd type="none" w="sm" len="sm"/>
                  <a:tailEnd type="none" w="sm" len="sm"/>
                </a:ln>
                <a:noFill/>
                <a:latin typeface="Baloo"/>
              </a:rPr>
            </a:br>
            <a:br>
              <a:rPr lang="en-US" b="1" i="0" dirty="0">
                <a:ln w="19050" cap="flat" cmpd="sng">
                  <a:solidFill>
                    <a:schemeClr val="accent1"/>
                  </a:solidFill>
                  <a:prstDash val="solid"/>
                  <a:round/>
                  <a:headEnd type="none" w="sm" len="sm"/>
                  <a:tailEnd type="none" w="sm" len="sm"/>
                </a:ln>
                <a:noFill/>
                <a:latin typeface="Baloo"/>
              </a:rPr>
            </a:br>
            <a:br>
              <a:rPr lang="en-US" b="1" i="0" dirty="0">
                <a:ln w="19050" cap="flat" cmpd="sng">
                  <a:solidFill>
                    <a:schemeClr val="accent1"/>
                  </a:solidFill>
                  <a:prstDash val="solid"/>
                  <a:round/>
                  <a:headEnd type="none" w="sm" len="sm"/>
                  <a:tailEnd type="none" w="sm" len="sm"/>
                </a:ln>
                <a:noFill/>
                <a:latin typeface="Baloo"/>
              </a:rPr>
            </a:br>
            <a:r>
              <a:rPr lang="en-US" b="1" i="0" dirty="0">
                <a:ln w="19050" cap="flat" cmpd="sng">
                  <a:solidFill>
                    <a:schemeClr val="accent1"/>
                  </a:solidFill>
                  <a:prstDash val="solid"/>
                  <a:round/>
                  <a:headEnd type="none" w="sm" len="sm"/>
                  <a:tailEnd type="none" w="sm" len="sm"/>
                </a:ln>
                <a:noFill/>
                <a:latin typeface="Baloo"/>
              </a:rPr>
              <a:t>Team Member </a:t>
            </a:r>
            <a:br>
              <a:rPr lang="en-US" b="1" i="0" dirty="0">
                <a:ln w="19050" cap="flat" cmpd="sng">
                  <a:solidFill>
                    <a:schemeClr val="accent1"/>
                  </a:solidFill>
                  <a:prstDash val="solid"/>
                  <a:round/>
                  <a:headEnd type="none" w="sm" len="sm"/>
                  <a:tailEnd type="none" w="sm" len="sm"/>
                </a:ln>
                <a:noFill/>
                <a:latin typeface="Baloo"/>
              </a:rPr>
            </a:br>
            <a:endParaRPr lang="en-US" dirty="0"/>
          </a:p>
        </p:txBody>
      </p:sp>
      <p:sp>
        <p:nvSpPr>
          <p:cNvPr id="14" name="Content Placeholder 13"/>
          <p:cNvSpPr>
            <a:spLocks noGrp="1"/>
          </p:cNvSpPr>
          <p:nvPr>
            <p:ph idx="1"/>
          </p:nvPr>
        </p:nvSpPr>
        <p:spPr/>
        <p:txBody>
          <a:bodyPr/>
          <a:lstStyle/>
          <a:p>
            <a:r>
              <a:rPr lang="en-US" dirty="0"/>
              <a:t>Nora Elsayed </a:t>
            </a:r>
          </a:p>
          <a:p>
            <a:r>
              <a:rPr lang="en-US" dirty="0"/>
              <a:t>Omnia Nasef</a:t>
            </a:r>
          </a:p>
          <a:p>
            <a:r>
              <a:rPr lang="en-US" dirty="0"/>
              <a:t>Rawan Rajab</a:t>
            </a:r>
          </a:p>
          <a:p>
            <a:r>
              <a:rPr lang="en-US" dirty="0"/>
              <a:t>Lobna Nady </a:t>
            </a:r>
          </a:p>
          <a:p>
            <a:r>
              <a:rPr lang="en-US" dirty="0"/>
              <a:t>Reem Ibrahim</a:t>
            </a:r>
          </a:p>
          <a:p>
            <a:r>
              <a:rPr lang="en-US" dirty="0"/>
              <a:t>Asmaa Gamal</a:t>
            </a:r>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886B90-4777-4148-8772-4C9A019271A7}"/>
              </a:ext>
            </a:extLst>
          </p:cNvPr>
          <p:cNvSpPr>
            <a:spLocks noGrp="1"/>
          </p:cNvSpPr>
          <p:nvPr>
            <p:ph type="body" sz="half" idx="2"/>
          </p:nvPr>
        </p:nvSpPr>
        <p:spPr>
          <a:xfrm>
            <a:off x="1065212" y="228600"/>
            <a:ext cx="10591800" cy="1447800"/>
          </a:xfrm>
        </p:spPr>
        <p:txBody>
          <a:bodyPr>
            <a:normAutofit/>
          </a:bodyPr>
          <a:lstStyle/>
          <a:p>
            <a:r>
              <a:rPr lang="en-US" sz="2400" dirty="0">
                <a:solidFill>
                  <a:schemeClr val="tx1"/>
                </a:solidFill>
              </a:rPr>
              <a:t>The more the number of process increases, the less time it takes to execute the function.</a:t>
            </a:r>
          </a:p>
          <a:p>
            <a:endParaRPr lang="en-US" sz="2400" dirty="0"/>
          </a:p>
        </p:txBody>
      </p:sp>
      <p:pic>
        <p:nvPicPr>
          <p:cNvPr id="5" name="Picture Placeholder 4">
            <a:extLst>
              <a:ext uri="{FF2B5EF4-FFF2-40B4-BE49-F238E27FC236}">
                <a16:creationId xmlns:a16="http://schemas.microsoft.com/office/drawing/2014/main" id="{09082EC5-D49B-466A-A91C-8FE198B5828F}"/>
              </a:ext>
            </a:extLst>
          </p:cNvPr>
          <p:cNvPicPr>
            <a:picLocks noGrp="1" noChangeAspect="1"/>
          </p:cNvPicPr>
          <p:nvPr>
            <p:ph type="pic" idx="1"/>
          </p:nvPr>
        </p:nvPicPr>
        <p:blipFill>
          <a:blip r:embed="rId2"/>
          <a:srcRect l="11327" r="11327"/>
          <a:stretch>
            <a:fillRect/>
          </a:stretch>
        </p:blipFill>
        <p:spPr>
          <a:xfrm>
            <a:off x="1827212" y="2057400"/>
            <a:ext cx="8229599" cy="4114800"/>
          </a:xfrm>
          <a:prstGeom prst="rect">
            <a:avLst/>
          </a:prstGeom>
        </p:spPr>
      </p:pic>
    </p:spTree>
    <p:extLst>
      <p:ext uri="{BB962C8B-B14F-4D97-AF65-F5344CB8AC3E}">
        <p14:creationId xmlns:p14="http://schemas.microsoft.com/office/powerpoint/2010/main" val="215948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08115-FD1F-448D-B2B1-B1B9DAA465AF}"/>
              </a:ext>
            </a:extLst>
          </p:cNvPr>
          <p:cNvSpPr>
            <a:spLocks noGrp="1"/>
          </p:cNvSpPr>
          <p:nvPr>
            <p:ph type="title"/>
          </p:nvPr>
        </p:nvSpPr>
        <p:spPr>
          <a:xfrm>
            <a:off x="1218882" y="1701800"/>
            <a:ext cx="10742930" cy="2870200"/>
          </a:xfrm>
        </p:spPr>
        <p:txBody>
          <a:bodyPr>
            <a:noAutofit/>
          </a:bodyPr>
          <a:lstStyle/>
          <a:p>
            <a:pPr algn="ctr"/>
            <a:r>
              <a:rPr lang="en-US" sz="6600" dirty="0"/>
              <a:t>Global Thresholding</a:t>
            </a:r>
            <a:br>
              <a:rPr lang="en-US" sz="6600" dirty="0"/>
            </a:br>
            <a:endParaRPr lang="en-US" sz="6600" dirty="0"/>
          </a:p>
        </p:txBody>
      </p:sp>
      <p:sp>
        <p:nvSpPr>
          <p:cNvPr id="3" name="Text Placeholder 2">
            <a:extLst>
              <a:ext uri="{FF2B5EF4-FFF2-40B4-BE49-F238E27FC236}">
                <a16:creationId xmlns:a16="http://schemas.microsoft.com/office/drawing/2014/main" id="{9C32C46B-4753-4F00-B7A6-EE6A79493524}"/>
              </a:ext>
            </a:extLst>
          </p:cNvPr>
          <p:cNvSpPr>
            <a:spLocks noGrp="1"/>
          </p:cNvSpPr>
          <p:nvPr>
            <p:ph type="body" sz="half" idx="2"/>
          </p:nvPr>
        </p:nvSpPr>
        <p:spPr>
          <a:xfrm>
            <a:off x="1218882" y="838200"/>
            <a:ext cx="4062942" cy="1600200"/>
          </a:xfrm>
        </p:spPr>
        <p:txBody>
          <a:bodyPr>
            <a:normAutofit/>
          </a:bodyPr>
          <a:lstStyle/>
          <a:p>
            <a:r>
              <a:rPr lang="en" sz="6600" dirty="0"/>
              <a:t>07</a:t>
            </a:r>
            <a:endParaRPr lang="en-US" sz="6600" dirty="0"/>
          </a:p>
        </p:txBody>
      </p:sp>
    </p:spTree>
    <p:extLst>
      <p:ext uri="{BB962C8B-B14F-4D97-AF65-F5344CB8AC3E}">
        <p14:creationId xmlns:p14="http://schemas.microsoft.com/office/powerpoint/2010/main" val="46959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B340C0-2718-44EC-85B5-91B44E136488}"/>
              </a:ext>
            </a:extLst>
          </p:cNvPr>
          <p:cNvSpPr txBox="1"/>
          <p:nvPr/>
        </p:nvSpPr>
        <p:spPr>
          <a:xfrm>
            <a:off x="1050131" y="4380237"/>
            <a:ext cx="10911680" cy="1569660"/>
          </a:xfrm>
          <a:prstGeom prst="rect">
            <a:avLst/>
          </a:prstGeom>
          <a:noFill/>
        </p:spPr>
        <p:txBody>
          <a:bodyPr wrap="square" rtlCol="0">
            <a:spAutoFit/>
          </a:bodyPr>
          <a:lstStyle/>
          <a:p>
            <a:pPr marL="342900" indent="-342900">
              <a:buFont typeface="Arial" panose="020B0604020202020204" pitchFamily="34" charset="0"/>
              <a:buChar char="•"/>
            </a:pPr>
            <a:r>
              <a:rPr lang="en-US" dirty="0"/>
              <a:t>To implement this in Parallel Computing , Divide image rows ber number of process we need This By Scatter </a:t>
            </a:r>
          </a:p>
          <a:p>
            <a:pPr marL="342900" indent="-342900">
              <a:buFont typeface="Arial" panose="020B0604020202020204" pitchFamily="34" charset="0"/>
              <a:buChar char="•"/>
            </a:pPr>
            <a:r>
              <a:rPr lang="en-US" dirty="0"/>
              <a:t>And Then implement function of Global Thresholding in each pieces of image , and Finally combine all pieces together by Gather. </a:t>
            </a:r>
          </a:p>
        </p:txBody>
      </p:sp>
      <p:sp>
        <p:nvSpPr>
          <p:cNvPr id="6" name="TextBox 5">
            <a:extLst>
              <a:ext uri="{FF2B5EF4-FFF2-40B4-BE49-F238E27FC236}">
                <a16:creationId xmlns:a16="http://schemas.microsoft.com/office/drawing/2014/main" id="{108D82B1-4122-47EB-AE19-B4696CD0F5F5}"/>
              </a:ext>
            </a:extLst>
          </p:cNvPr>
          <p:cNvSpPr txBox="1"/>
          <p:nvPr/>
        </p:nvSpPr>
        <p:spPr>
          <a:xfrm>
            <a:off x="1050130" y="228600"/>
            <a:ext cx="10911681" cy="830997"/>
          </a:xfrm>
          <a:prstGeom prst="rect">
            <a:avLst/>
          </a:prstGeom>
          <a:noFill/>
        </p:spPr>
        <p:txBody>
          <a:bodyPr wrap="square" rtlCol="0">
            <a:spAutoFit/>
          </a:bodyPr>
          <a:lstStyle/>
          <a:p>
            <a:r>
              <a:rPr lang="en-US" dirty="0"/>
              <a:t>It is used to convert a digital image into a binary image by applying a single threshold over the entire image, enabling the desired parts to be effectively distinguished.</a:t>
            </a:r>
          </a:p>
        </p:txBody>
      </p:sp>
      <p:pic>
        <p:nvPicPr>
          <p:cNvPr id="10" name="Picture 9">
            <a:extLst>
              <a:ext uri="{FF2B5EF4-FFF2-40B4-BE49-F238E27FC236}">
                <a16:creationId xmlns:a16="http://schemas.microsoft.com/office/drawing/2014/main" id="{66A2F87F-5D46-49EE-AC43-693E4D7831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0131" y="1828799"/>
            <a:ext cx="3748882" cy="2216027"/>
          </a:xfrm>
          <a:prstGeom prst="rect">
            <a:avLst/>
          </a:prstGeom>
        </p:spPr>
      </p:pic>
      <p:pic>
        <p:nvPicPr>
          <p:cNvPr id="12" name="Picture 11">
            <a:extLst>
              <a:ext uri="{FF2B5EF4-FFF2-40B4-BE49-F238E27FC236}">
                <a16:creationId xmlns:a16="http://schemas.microsoft.com/office/drawing/2014/main" id="{4D65C8EE-ADBE-43AB-8E19-AF2C6B05E6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2824" y="1828798"/>
            <a:ext cx="5139558" cy="2477287"/>
          </a:xfrm>
          <a:prstGeom prst="rect">
            <a:avLst/>
          </a:prstGeom>
        </p:spPr>
      </p:pic>
    </p:spTree>
    <p:extLst>
      <p:ext uri="{BB962C8B-B14F-4D97-AF65-F5344CB8AC3E}">
        <p14:creationId xmlns:p14="http://schemas.microsoft.com/office/powerpoint/2010/main" val="1425968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25D7F6-E580-4306-8D5E-C38EF7F395BD}"/>
              </a:ext>
            </a:extLst>
          </p:cNvPr>
          <p:cNvSpPr>
            <a:spLocks noGrp="1"/>
          </p:cNvSpPr>
          <p:nvPr>
            <p:ph type="body" sz="half" idx="2"/>
          </p:nvPr>
        </p:nvSpPr>
        <p:spPr>
          <a:xfrm>
            <a:off x="1293812" y="304800"/>
            <a:ext cx="10133330" cy="1930400"/>
          </a:xfrm>
        </p:spPr>
        <p:txBody>
          <a:bodyPr>
            <a:normAutofit/>
          </a:bodyPr>
          <a:lstStyle/>
          <a:p>
            <a:r>
              <a:rPr lang="en-US" sz="2400" dirty="0">
                <a:solidFill>
                  <a:schemeClr val="tx1"/>
                </a:solidFill>
              </a:rPr>
              <a:t>The more the number of process increases, the less time it takes to execute the function.</a:t>
            </a:r>
          </a:p>
          <a:p>
            <a:endParaRPr lang="en-US" sz="2400" dirty="0"/>
          </a:p>
        </p:txBody>
      </p:sp>
      <p:pic>
        <p:nvPicPr>
          <p:cNvPr id="6" name="Picture Placeholder 5">
            <a:extLst>
              <a:ext uri="{FF2B5EF4-FFF2-40B4-BE49-F238E27FC236}">
                <a16:creationId xmlns:a16="http://schemas.microsoft.com/office/drawing/2014/main" id="{D4F0D897-6AAC-40AE-82B3-50487A5ADA13}"/>
              </a:ext>
            </a:extLst>
          </p:cNvPr>
          <p:cNvPicPr>
            <a:picLocks noGrp="1" noChangeAspect="1"/>
          </p:cNvPicPr>
          <p:nvPr>
            <p:ph type="pic" idx="1"/>
          </p:nvPr>
        </p:nvPicPr>
        <p:blipFill>
          <a:blip r:embed="rId2"/>
          <a:srcRect l="11327" r="11327"/>
          <a:stretch>
            <a:fillRect/>
          </a:stretch>
        </p:blipFill>
        <p:spPr>
          <a:xfrm>
            <a:off x="2208212" y="1981200"/>
            <a:ext cx="7772400" cy="3657600"/>
          </a:xfrm>
          <a:prstGeom prst="rect">
            <a:avLst/>
          </a:prstGeom>
        </p:spPr>
      </p:pic>
    </p:spTree>
    <p:extLst>
      <p:ext uri="{BB962C8B-B14F-4D97-AF65-F5344CB8AC3E}">
        <p14:creationId xmlns:p14="http://schemas.microsoft.com/office/powerpoint/2010/main" val="367226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41475-C5DF-488A-9E55-F49E5181C87A}"/>
              </a:ext>
            </a:extLst>
          </p:cNvPr>
          <p:cNvSpPr>
            <a:spLocks noGrp="1"/>
          </p:cNvSpPr>
          <p:nvPr>
            <p:ph type="title"/>
          </p:nvPr>
        </p:nvSpPr>
        <p:spPr>
          <a:xfrm>
            <a:off x="1218882" y="2971800"/>
            <a:ext cx="9218930" cy="2209800"/>
          </a:xfrm>
        </p:spPr>
        <p:txBody>
          <a:bodyPr>
            <a:normAutofit/>
          </a:bodyPr>
          <a:lstStyle/>
          <a:p>
            <a:pPr algn="ctr"/>
            <a:r>
              <a:rPr lang="en-US" sz="6600" dirty="0"/>
              <a:t>Local Thresholding</a:t>
            </a:r>
            <a:br>
              <a:rPr lang="en-US" sz="6600" dirty="0"/>
            </a:br>
            <a:endParaRPr lang="en-US" sz="6600" dirty="0"/>
          </a:p>
        </p:txBody>
      </p:sp>
      <p:sp>
        <p:nvSpPr>
          <p:cNvPr id="3" name="Text Placeholder 2">
            <a:extLst>
              <a:ext uri="{FF2B5EF4-FFF2-40B4-BE49-F238E27FC236}">
                <a16:creationId xmlns:a16="http://schemas.microsoft.com/office/drawing/2014/main" id="{FBF6B741-55E7-4425-AE34-F1DF74C92537}"/>
              </a:ext>
            </a:extLst>
          </p:cNvPr>
          <p:cNvSpPr>
            <a:spLocks noGrp="1"/>
          </p:cNvSpPr>
          <p:nvPr>
            <p:ph type="body" sz="half" idx="2"/>
          </p:nvPr>
        </p:nvSpPr>
        <p:spPr>
          <a:xfrm>
            <a:off x="1218882" y="838200"/>
            <a:ext cx="4062942" cy="533400"/>
          </a:xfrm>
        </p:spPr>
        <p:txBody>
          <a:bodyPr>
            <a:noAutofit/>
          </a:bodyPr>
          <a:lstStyle/>
          <a:p>
            <a:r>
              <a:rPr lang="en" sz="6600" dirty="0"/>
              <a:t>08</a:t>
            </a:r>
            <a:endParaRPr lang="en-US" sz="6600" dirty="0"/>
          </a:p>
        </p:txBody>
      </p:sp>
    </p:spTree>
    <p:extLst>
      <p:ext uri="{BB962C8B-B14F-4D97-AF65-F5344CB8AC3E}">
        <p14:creationId xmlns:p14="http://schemas.microsoft.com/office/powerpoint/2010/main" val="30228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9E6383-132D-4872-844B-DDC055112B6F}"/>
              </a:ext>
            </a:extLst>
          </p:cNvPr>
          <p:cNvSpPr txBox="1"/>
          <p:nvPr/>
        </p:nvSpPr>
        <p:spPr>
          <a:xfrm>
            <a:off x="760411" y="4724400"/>
            <a:ext cx="10987881" cy="1569660"/>
          </a:xfrm>
          <a:prstGeom prst="rect">
            <a:avLst/>
          </a:prstGeom>
          <a:noFill/>
        </p:spPr>
        <p:txBody>
          <a:bodyPr wrap="square" rtlCol="0">
            <a:spAutoFit/>
          </a:bodyPr>
          <a:lstStyle/>
          <a:p>
            <a:pPr marL="342900" indent="-342900">
              <a:buFont typeface="Arial" panose="020B0604020202020204" pitchFamily="34" charset="0"/>
              <a:buChar char="•"/>
            </a:pPr>
            <a:r>
              <a:rPr lang="en-US" dirty="0"/>
              <a:t>To implement this in Parallel Computing , Divide image rows </a:t>
            </a:r>
            <a:r>
              <a:rPr lang="en-US" dirty="0" err="1"/>
              <a:t>ber</a:t>
            </a:r>
            <a:r>
              <a:rPr lang="en-US" dirty="0"/>
              <a:t> number of process we need This By Scatter </a:t>
            </a:r>
          </a:p>
          <a:p>
            <a:pPr marL="342900" indent="-342900">
              <a:buFont typeface="Arial" panose="020B0604020202020204" pitchFamily="34" charset="0"/>
              <a:buChar char="•"/>
            </a:pPr>
            <a:r>
              <a:rPr lang="en-US" dirty="0"/>
              <a:t>And Then implement function of Local Thresholding in each pieces of image , and Finally combine all pieces together by Gather. </a:t>
            </a:r>
          </a:p>
        </p:txBody>
      </p:sp>
      <p:sp>
        <p:nvSpPr>
          <p:cNvPr id="6" name="TextBox 5">
            <a:extLst>
              <a:ext uri="{FF2B5EF4-FFF2-40B4-BE49-F238E27FC236}">
                <a16:creationId xmlns:a16="http://schemas.microsoft.com/office/drawing/2014/main" id="{84ABD162-DFE8-4B8B-AF95-CF35AF00D2A9}"/>
              </a:ext>
            </a:extLst>
          </p:cNvPr>
          <p:cNvSpPr txBox="1"/>
          <p:nvPr/>
        </p:nvSpPr>
        <p:spPr>
          <a:xfrm>
            <a:off x="874711" y="457200"/>
            <a:ext cx="10759282" cy="830997"/>
          </a:xfrm>
          <a:prstGeom prst="rect">
            <a:avLst/>
          </a:prstGeom>
          <a:noFill/>
        </p:spPr>
        <p:txBody>
          <a:bodyPr wrap="square" rtlCol="0">
            <a:spAutoFit/>
          </a:bodyPr>
          <a:lstStyle/>
          <a:p>
            <a:r>
              <a:rPr lang="en-US" dirty="0"/>
              <a:t>It is used to convert a digital image into a binary image by applying a single threshold over the entire image, enabling the desired parts to be effectively distinguished.</a:t>
            </a:r>
          </a:p>
        </p:txBody>
      </p:sp>
      <p:pic>
        <p:nvPicPr>
          <p:cNvPr id="10" name="Picture 9">
            <a:extLst>
              <a:ext uri="{FF2B5EF4-FFF2-40B4-BE49-F238E27FC236}">
                <a16:creationId xmlns:a16="http://schemas.microsoft.com/office/drawing/2014/main" id="{4C0E438D-B506-49F0-B084-2E853AC978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1" y="1700495"/>
            <a:ext cx="4800600" cy="2557819"/>
          </a:xfrm>
          <a:prstGeom prst="rect">
            <a:avLst/>
          </a:prstGeom>
        </p:spPr>
      </p:pic>
      <p:pic>
        <p:nvPicPr>
          <p:cNvPr id="12" name="Picture 11">
            <a:extLst>
              <a:ext uri="{FF2B5EF4-FFF2-40B4-BE49-F238E27FC236}">
                <a16:creationId xmlns:a16="http://schemas.microsoft.com/office/drawing/2014/main" id="{A5ADBCCA-83FC-4491-BA6F-2762646FAD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2373" y="1700494"/>
            <a:ext cx="4503451" cy="2557819"/>
          </a:xfrm>
          <a:prstGeom prst="rect">
            <a:avLst/>
          </a:prstGeom>
        </p:spPr>
      </p:pic>
    </p:spTree>
    <p:extLst>
      <p:ext uri="{BB962C8B-B14F-4D97-AF65-F5344CB8AC3E}">
        <p14:creationId xmlns:p14="http://schemas.microsoft.com/office/powerpoint/2010/main" val="396671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4A331F-D00F-4A77-81D2-0210B16250B9}"/>
              </a:ext>
            </a:extLst>
          </p:cNvPr>
          <p:cNvSpPr>
            <a:spLocks noGrp="1"/>
          </p:cNvSpPr>
          <p:nvPr>
            <p:ph type="body" sz="half" idx="2"/>
          </p:nvPr>
        </p:nvSpPr>
        <p:spPr>
          <a:xfrm>
            <a:off x="1331912" y="304800"/>
            <a:ext cx="9525000" cy="1676400"/>
          </a:xfrm>
        </p:spPr>
        <p:txBody>
          <a:bodyPr>
            <a:normAutofit/>
          </a:bodyPr>
          <a:lstStyle/>
          <a:p>
            <a:r>
              <a:rPr lang="en-US" sz="2400" dirty="0">
                <a:solidFill>
                  <a:schemeClr val="tx1"/>
                </a:solidFill>
              </a:rPr>
              <a:t>The more the number of process increases, the less time it takes to execute the function.</a:t>
            </a:r>
          </a:p>
          <a:p>
            <a:endParaRPr lang="en-US" sz="2400" dirty="0"/>
          </a:p>
        </p:txBody>
      </p:sp>
      <p:pic>
        <p:nvPicPr>
          <p:cNvPr id="5" name="Picture Placeholder 4">
            <a:extLst>
              <a:ext uri="{FF2B5EF4-FFF2-40B4-BE49-F238E27FC236}">
                <a16:creationId xmlns:a16="http://schemas.microsoft.com/office/drawing/2014/main" id="{D5BCE353-F83B-4A90-98E9-5D34FAF42700}"/>
              </a:ext>
            </a:extLst>
          </p:cNvPr>
          <p:cNvPicPr>
            <a:picLocks noGrp="1" noChangeAspect="1"/>
          </p:cNvPicPr>
          <p:nvPr>
            <p:ph type="pic" idx="1"/>
          </p:nvPr>
        </p:nvPicPr>
        <p:blipFill>
          <a:blip r:embed="rId2"/>
          <a:srcRect l="11327" r="11327"/>
          <a:stretch>
            <a:fillRect/>
          </a:stretch>
        </p:blipFill>
        <p:spPr>
          <a:xfrm>
            <a:off x="1903412" y="1905000"/>
            <a:ext cx="8153400" cy="3886200"/>
          </a:xfrm>
          <a:prstGeom prst="rect">
            <a:avLst/>
          </a:prstGeom>
        </p:spPr>
      </p:pic>
    </p:spTree>
    <p:extLst>
      <p:ext uri="{BB962C8B-B14F-4D97-AF65-F5344CB8AC3E}">
        <p14:creationId xmlns:p14="http://schemas.microsoft.com/office/powerpoint/2010/main" val="358746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082F8-2FFB-4C0E-B85B-5015C823DA6C}"/>
              </a:ext>
            </a:extLst>
          </p:cNvPr>
          <p:cNvSpPr>
            <a:spLocks noGrp="1"/>
          </p:cNvSpPr>
          <p:nvPr>
            <p:ph type="title"/>
          </p:nvPr>
        </p:nvSpPr>
        <p:spPr>
          <a:xfrm>
            <a:off x="1218882" y="1701800"/>
            <a:ext cx="9295130" cy="3251200"/>
          </a:xfrm>
        </p:spPr>
        <p:txBody>
          <a:bodyPr>
            <a:noAutofit/>
          </a:bodyPr>
          <a:lstStyle/>
          <a:p>
            <a:pPr algn="ctr"/>
            <a:r>
              <a:rPr lang="en-US" sz="6600" dirty="0"/>
              <a:t>Image  Rotation</a:t>
            </a:r>
            <a:br>
              <a:rPr lang="en-US" sz="6600" dirty="0"/>
            </a:br>
            <a:endParaRPr lang="en-US" sz="6600" dirty="0"/>
          </a:p>
        </p:txBody>
      </p:sp>
      <p:sp>
        <p:nvSpPr>
          <p:cNvPr id="3" name="Text Placeholder 2">
            <a:extLst>
              <a:ext uri="{FF2B5EF4-FFF2-40B4-BE49-F238E27FC236}">
                <a16:creationId xmlns:a16="http://schemas.microsoft.com/office/drawing/2014/main" id="{7D48E9CB-9A54-4328-BE44-DEB0292ECCDF}"/>
              </a:ext>
            </a:extLst>
          </p:cNvPr>
          <p:cNvSpPr>
            <a:spLocks noGrp="1"/>
          </p:cNvSpPr>
          <p:nvPr>
            <p:ph type="body" sz="half" idx="2"/>
          </p:nvPr>
        </p:nvSpPr>
        <p:spPr>
          <a:xfrm>
            <a:off x="1218882" y="609600"/>
            <a:ext cx="4062942" cy="2057400"/>
          </a:xfrm>
        </p:spPr>
        <p:txBody>
          <a:bodyPr>
            <a:normAutofit/>
          </a:bodyPr>
          <a:lstStyle/>
          <a:p>
            <a:r>
              <a:rPr lang="en" sz="6600" dirty="0"/>
              <a:t>09</a:t>
            </a:r>
            <a:endParaRPr lang="en-US" sz="6600" dirty="0"/>
          </a:p>
        </p:txBody>
      </p:sp>
    </p:spTree>
    <p:extLst>
      <p:ext uri="{BB962C8B-B14F-4D97-AF65-F5344CB8AC3E}">
        <p14:creationId xmlns:p14="http://schemas.microsoft.com/office/powerpoint/2010/main" val="389475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785FEF-3BC0-4045-982D-2B688A5F9AB4}"/>
              </a:ext>
            </a:extLst>
          </p:cNvPr>
          <p:cNvSpPr txBox="1"/>
          <p:nvPr/>
        </p:nvSpPr>
        <p:spPr>
          <a:xfrm>
            <a:off x="457200" y="4724400"/>
            <a:ext cx="11504613" cy="1569660"/>
          </a:xfrm>
          <a:prstGeom prst="rect">
            <a:avLst/>
          </a:prstGeom>
          <a:noFill/>
        </p:spPr>
        <p:txBody>
          <a:bodyPr wrap="square" rtlCol="0">
            <a:spAutoFit/>
          </a:bodyPr>
          <a:lstStyle/>
          <a:p>
            <a:pPr marL="342900" indent="-342900">
              <a:buFont typeface="Arial" panose="020B0604020202020204" pitchFamily="34" charset="0"/>
              <a:buChar char="•"/>
            </a:pPr>
            <a:r>
              <a:rPr lang="en-US" dirty="0"/>
              <a:t>To implement this in Parallel Computing , Divide image rows </a:t>
            </a:r>
            <a:r>
              <a:rPr lang="en-US" dirty="0" err="1"/>
              <a:t>ber</a:t>
            </a:r>
            <a:r>
              <a:rPr lang="en-US" dirty="0"/>
              <a:t> number of process we need This By Scatter </a:t>
            </a:r>
          </a:p>
          <a:p>
            <a:pPr marL="342900" indent="-342900">
              <a:buFont typeface="Arial" panose="020B0604020202020204" pitchFamily="34" charset="0"/>
              <a:buChar char="•"/>
            </a:pPr>
            <a:r>
              <a:rPr lang="en-US" dirty="0"/>
              <a:t>And Then implement function of Rotation in each pieces of image , and Finally combine all pieces together by Gather. </a:t>
            </a:r>
          </a:p>
        </p:txBody>
      </p:sp>
      <p:sp>
        <p:nvSpPr>
          <p:cNvPr id="6" name="TextBox 5">
            <a:extLst>
              <a:ext uri="{FF2B5EF4-FFF2-40B4-BE49-F238E27FC236}">
                <a16:creationId xmlns:a16="http://schemas.microsoft.com/office/drawing/2014/main" id="{9617EBE4-8496-4091-8676-86A67B489C6E}"/>
              </a:ext>
            </a:extLst>
          </p:cNvPr>
          <p:cNvSpPr txBox="1"/>
          <p:nvPr/>
        </p:nvSpPr>
        <p:spPr>
          <a:xfrm>
            <a:off x="912813" y="157209"/>
            <a:ext cx="11049000" cy="1200329"/>
          </a:xfrm>
          <a:prstGeom prst="rect">
            <a:avLst/>
          </a:prstGeom>
          <a:noFill/>
        </p:spPr>
        <p:txBody>
          <a:bodyPr wrap="square" rtlCol="0">
            <a:spAutoFit/>
          </a:bodyPr>
          <a:lstStyle/>
          <a:p>
            <a:r>
              <a:rPr lang="en-US" dirty="0"/>
              <a:t>The process of rotating the image changes the orientation of the image around a specific axis, which allows changing the angle and improving the orientation of the image without affecting its content.</a:t>
            </a:r>
          </a:p>
        </p:txBody>
      </p:sp>
      <p:pic>
        <p:nvPicPr>
          <p:cNvPr id="10" name="Picture 9">
            <a:extLst>
              <a:ext uri="{FF2B5EF4-FFF2-40B4-BE49-F238E27FC236}">
                <a16:creationId xmlns:a16="http://schemas.microsoft.com/office/drawing/2014/main" id="{5C62F67B-B9D5-4E9E-8FD3-7A4F2DBA06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6212" y="2018768"/>
            <a:ext cx="3825782" cy="2044402"/>
          </a:xfrm>
          <a:prstGeom prst="rect">
            <a:avLst/>
          </a:prstGeom>
        </p:spPr>
      </p:pic>
      <p:pic>
        <p:nvPicPr>
          <p:cNvPr id="12" name="Picture 11">
            <a:extLst>
              <a:ext uri="{FF2B5EF4-FFF2-40B4-BE49-F238E27FC236}">
                <a16:creationId xmlns:a16="http://schemas.microsoft.com/office/drawing/2014/main" id="{85C8B3B4-6415-4B1C-A992-A7A5F15496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7313" y="2018768"/>
            <a:ext cx="4095059" cy="2044402"/>
          </a:xfrm>
          <a:prstGeom prst="rect">
            <a:avLst/>
          </a:prstGeom>
        </p:spPr>
      </p:pic>
    </p:spTree>
    <p:extLst>
      <p:ext uri="{BB962C8B-B14F-4D97-AF65-F5344CB8AC3E}">
        <p14:creationId xmlns:p14="http://schemas.microsoft.com/office/powerpoint/2010/main" val="181779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A3B28-1CBB-419A-82AC-E960F5A33DC7}"/>
              </a:ext>
            </a:extLst>
          </p:cNvPr>
          <p:cNvSpPr>
            <a:spLocks noGrp="1"/>
          </p:cNvSpPr>
          <p:nvPr>
            <p:ph type="body" sz="half" idx="2"/>
          </p:nvPr>
        </p:nvSpPr>
        <p:spPr>
          <a:xfrm>
            <a:off x="1065212" y="685800"/>
            <a:ext cx="10210800" cy="1066800"/>
          </a:xfrm>
        </p:spPr>
        <p:txBody>
          <a:bodyPr>
            <a:normAutofit/>
          </a:bodyPr>
          <a:lstStyle/>
          <a:p>
            <a:r>
              <a:rPr lang="en-US" sz="2400" dirty="0">
                <a:solidFill>
                  <a:schemeClr val="tx1"/>
                </a:solidFill>
              </a:rPr>
              <a:t>The more the number of process increases, the less time it takes to execute the function.</a:t>
            </a:r>
          </a:p>
          <a:p>
            <a:endParaRPr lang="en-US" sz="2400" dirty="0"/>
          </a:p>
        </p:txBody>
      </p:sp>
      <p:pic>
        <p:nvPicPr>
          <p:cNvPr id="7" name="Picture Placeholder 6">
            <a:extLst>
              <a:ext uri="{FF2B5EF4-FFF2-40B4-BE49-F238E27FC236}">
                <a16:creationId xmlns:a16="http://schemas.microsoft.com/office/drawing/2014/main" id="{1BDCA31C-D758-4044-844D-FCF91B01F880}"/>
              </a:ext>
            </a:extLst>
          </p:cNvPr>
          <p:cNvPicPr>
            <a:picLocks noGrp="1" noChangeAspect="1"/>
          </p:cNvPicPr>
          <p:nvPr>
            <p:ph type="pic" idx="1"/>
          </p:nvPr>
        </p:nvPicPr>
        <p:blipFill>
          <a:blip r:embed="rId2"/>
          <a:srcRect l="11327" r="11327"/>
          <a:stretch>
            <a:fillRect/>
          </a:stretch>
        </p:blipFill>
        <p:spPr>
          <a:xfrm>
            <a:off x="1522412" y="1905000"/>
            <a:ext cx="7771130" cy="3657600"/>
          </a:xfrm>
          <a:prstGeom prst="rect">
            <a:avLst/>
          </a:prstGeom>
        </p:spPr>
      </p:pic>
    </p:spTree>
    <p:extLst>
      <p:ext uri="{BB962C8B-B14F-4D97-AF65-F5344CB8AC3E}">
        <p14:creationId xmlns:p14="http://schemas.microsoft.com/office/powerpoint/2010/main" val="290782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 sz="6600" dirty="0"/>
              <a:t>01</a:t>
            </a:r>
            <a:endParaRPr lang="en-US" sz="6600" dirty="0"/>
          </a:p>
        </p:txBody>
      </p:sp>
      <p:sp>
        <p:nvSpPr>
          <p:cNvPr id="3" name="Content Placeholder 2">
            <a:extLst>
              <a:ext uri="{FF2B5EF4-FFF2-40B4-BE49-F238E27FC236}">
                <a16:creationId xmlns:a16="http://schemas.microsoft.com/office/drawing/2014/main" id="{DE8D672A-13D0-4257-B328-2AA8416DB220}"/>
              </a:ext>
            </a:extLst>
          </p:cNvPr>
          <p:cNvSpPr>
            <a:spLocks noGrp="1"/>
          </p:cNvSpPr>
          <p:nvPr>
            <p:ph idx="1"/>
          </p:nvPr>
        </p:nvSpPr>
        <p:spPr/>
        <p:txBody>
          <a:bodyPr>
            <a:normAutofit/>
          </a:bodyPr>
          <a:lstStyle/>
          <a:p>
            <a:pPr marL="0" lvl="0" indent="0">
              <a:buNone/>
            </a:pPr>
            <a:r>
              <a:rPr lang="en-US" sz="6600" dirty="0"/>
              <a:t>           </a:t>
            </a:r>
          </a:p>
          <a:p>
            <a:pPr marL="0" lvl="0" indent="0">
              <a:buNone/>
            </a:pPr>
            <a:r>
              <a:rPr lang="en-US" sz="6600" dirty="0">
                <a:solidFill>
                  <a:schemeClr val="accent1">
                    <a:lumMod val="75000"/>
                  </a:schemeClr>
                </a:solidFill>
              </a:rPr>
              <a:t>             Gaussian Blur</a:t>
            </a:r>
          </a:p>
        </p:txBody>
      </p:sp>
    </p:spTree>
    <p:extLst>
      <p:ext uri="{BB962C8B-B14F-4D97-AF65-F5344CB8AC3E}">
        <p14:creationId xmlns:p14="http://schemas.microsoft.com/office/powerpoint/2010/main" val="148481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CD58-D96B-4D71-9CF9-757D4CD10DB1}"/>
              </a:ext>
            </a:extLst>
          </p:cNvPr>
          <p:cNvSpPr>
            <a:spLocks noGrp="1"/>
          </p:cNvSpPr>
          <p:nvPr>
            <p:ph type="title"/>
          </p:nvPr>
        </p:nvSpPr>
        <p:spPr>
          <a:xfrm>
            <a:off x="1218882" y="1701800"/>
            <a:ext cx="9523730" cy="2794000"/>
          </a:xfrm>
        </p:spPr>
        <p:txBody>
          <a:bodyPr>
            <a:noAutofit/>
          </a:bodyPr>
          <a:lstStyle/>
          <a:p>
            <a:pPr algn="ctr"/>
            <a:r>
              <a:rPr lang="en-US" sz="6600" dirty="0"/>
              <a:t>convert to grayscale</a:t>
            </a:r>
          </a:p>
        </p:txBody>
      </p:sp>
      <p:sp>
        <p:nvSpPr>
          <p:cNvPr id="3" name="Text Placeholder 2">
            <a:extLst>
              <a:ext uri="{FF2B5EF4-FFF2-40B4-BE49-F238E27FC236}">
                <a16:creationId xmlns:a16="http://schemas.microsoft.com/office/drawing/2014/main" id="{E917C994-256E-4358-A391-091DE0106268}"/>
              </a:ext>
            </a:extLst>
          </p:cNvPr>
          <p:cNvSpPr>
            <a:spLocks noGrp="1"/>
          </p:cNvSpPr>
          <p:nvPr>
            <p:ph type="body" sz="half" idx="2"/>
          </p:nvPr>
        </p:nvSpPr>
        <p:spPr>
          <a:xfrm>
            <a:off x="1218882" y="762000"/>
            <a:ext cx="5688120" cy="1905000"/>
          </a:xfrm>
        </p:spPr>
        <p:txBody>
          <a:bodyPr>
            <a:normAutofit/>
          </a:bodyPr>
          <a:lstStyle/>
          <a:p>
            <a:r>
              <a:rPr lang="ar-EG" sz="6600" dirty="0"/>
              <a:t>10</a:t>
            </a:r>
            <a:endParaRPr lang="en-US" sz="6600" dirty="0"/>
          </a:p>
        </p:txBody>
      </p:sp>
    </p:spTree>
    <p:extLst>
      <p:ext uri="{BB962C8B-B14F-4D97-AF65-F5344CB8AC3E}">
        <p14:creationId xmlns:p14="http://schemas.microsoft.com/office/powerpoint/2010/main" val="311398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582893-4436-4424-B591-F6B4A8BFA95C}"/>
              </a:ext>
            </a:extLst>
          </p:cNvPr>
          <p:cNvSpPr>
            <a:spLocks noGrp="1"/>
          </p:cNvSpPr>
          <p:nvPr>
            <p:ph type="body" sz="half" idx="2"/>
          </p:nvPr>
        </p:nvSpPr>
        <p:spPr>
          <a:xfrm>
            <a:off x="608013" y="4241800"/>
            <a:ext cx="11580812" cy="2616200"/>
          </a:xfrm>
        </p:spPr>
        <p:txBody>
          <a:bodyPr>
            <a:noAutofit/>
          </a:bodyPr>
          <a:lstStyle/>
          <a:p>
            <a:pPr marL="342900" indent="-342900">
              <a:buFont typeface="Arial" panose="020B0604020202020204" pitchFamily="34" charset="0"/>
              <a:buChar char="•"/>
            </a:pPr>
            <a:r>
              <a:rPr lang="en-US" sz="2400" b="0" i="0" dirty="0">
                <a:solidFill>
                  <a:srgbClr val="ECECEC"/>
                </a:solidFill>
                <a:effectLst/>
                <a:latin typeface="Söhne"/>
              </a:rPr>
              <a:t>In order to implement grayscale conversion in Parallel Computing, we divide the rows of the image by the number of processes required. This is done using scatter operations. Subsequently, we apply the grayscale conversion function to each piece of the image independently. </a:t>
            </a:r>
          </a:p>
          <a:p>
            <a:pPr marL="342900" indent="-342900">
              <a:buFont typeface="Arial" panose="020B0604020202020204" pitchFamily="34" charset="0"/>
              <a:buChar char="•"/>
            </a:pPr>
            <a:r>
              <a:rPr lang="en-US" sz="2400" b="0" i="0" dirty="0">
                <a:solidFill>
                  <a:srgbClr val="ECECEC"/>
                </a:solidFill>
                <a:effectLst/>
                <a:latin typeface="Söhne"/>
              </a:rPr>
              <a:t>Finally, we combine all the pieces together using gather operations to reconstruct the complete grayscale image. This parallel approach significantly accelerates the grayscale conversion process while efficiently utilizing computational resources.</a:t>
            </a:r>
            <a:endParaRPr lang="en-US" sz="2400" dirty="0"/>
          </a:p>
        </p:txBody>
      </p:sp>
      <p:sp>
        <p:nvSpPr>
          <p:cNvPr id="6" name="TextBox 5">
            <a:extLst>
              <a:ext uri="{FF2B5EF4-FFF2-40B4-BE49-F238E27FC236}">
                <a16:creationId xmlns:a16="http://schemas.microsoft.com/office/drawing/2014/main" id="{8B2DCC00-15F3-432B-8950-7117E1B32D17}"/>
              </a:ext>
            </a:extLst>
          </p:cNvPr>
          <p:cNvSpPr txBox="1"/>
          <p:nvPr/>
        </p:nvSpPr>
        <p:spPr>
          <a:xfrm>
            <a:off x="912019" y="228600"/>
            <a:ext cx="10972800" cy="1569660"/>
          </a:xfrm>
          <a:prstGeom prst="rect">
            <a:avLst/>
          </a:prstGeom>
          <a:noFill/>
        </p:spPr>
        <p:txBody>
          <a:bodyPr wrap="square">
            <a:spAutoFit/>
          </a:bodyPr>
          <a:lstStyle/>
          <a:p>
            <a:r>
              <a:rPr lang="en-US" b="0" i="0" dirty="0">
                <a:solidFill>
                  <a:srgbClr val="ECECEC"/>
                </a:solidFill>
                <a:effectLst/>
                <a:latin typeface="Söhne"/>
              </a:rPr>
              <a:t>The process of converting an image to grayscale alters its color composition, blending the RGB channels into a single luminance channel, which allows for the preservation of its essence while simplifying its visual representation. This transformation improves the clarity and focus of the image without altering its underlying content</a:t>
            </a:r>
            <a:endParaRPr lang="en-US" dirty="0"/>
          </a:p>
        </p:txBody>
      </p:sp>
      <p:pic>
        <p:nvPicPr>
          <p:cNvPr id="8" name="Picture 7">
            <a:extLst>
              <a:ext uri="{FF2B5EF4-FFF2-40B4-BE49-F238E27FC236}">
                <a16:creationId xmlns:a16="http://schemas.microsoft.com/office/drawing/2014/main" id="{1C1A034A-6D06-4EB0-9A4E-6493588711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1435" y="1951318"/>
            <a:ext cx="4190999" cy="2137424"/>
          </a:xfrm>
          <a:prstGeom prst="rect">
            <a:avLst/>
          </a:prstGeom>
        </p:spPr>
      </p:pic>
      <p:pic>
        <p:nvPicPr>
          <p:cNvPr id="10" name="Picture 9">
            <a:extLst>
              <a:ext uri="{FF2B5EF4-FFF2-40B4-BE49-F238E27FC236}">
                <a16:creationId xmlns:a16="http://schemas.microsoft.com/office/drawing/2014/main" id="{1580ADCD-2259-4239-A184-D332F896BE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2771" y="1951319"/>
            <a:ext cx="4903641" cy="2137424"/>
          </a:xfrm>
          <a:prstGeom prst="rect">
            <a:avLst/>
          </a:prstGeom>
        </p:spPr>
      </p:pic>
    </p:spTree>
    <p:extLst>
      <p:ext uri="{BB962C8B-B14F-4D97-AF65-F5344CB8AC3E}">
        <p14:creationId xmlns:p14="http://schemas.microsoft.com/office/powerpoint/2010/main" val="141762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76964F-01C9-4FC0-A867-19C07E6D44E9}"/>
              </a:ext>
            </a:extLst>
          </p:cNvPr>
          <p:cNvSpPr>
            <a:spLocks noGrp="1"/>
          </p:cNvSpPr>
          <p:nvPr>
            <p:ph type="body" sz="half" idx="2"/>
          </p:nvPr>
        </p:nvSpPr>
        <p:spPr>
          <a:xfrm>
            <a:off x="989012" y="533400"/>
            <a:ext cx="10896600" cy="2057400"/>
          </a:xfrm>
        </p:spPr>
        <p:txBody>
          <a:bodyPr>
            <a:noAutofit/>
          </a:bodyPr>
          <a:lstStyle/>
          <a:p>
            <a:br>
              <a:rPr lang="en-US" sz="2400" dirty="0"/>
            </a:br>
            <a:r>
              <a:rPr lang="en-US" sz="2400" b="0" i="0" dirty="0">
                <a:solidFill>
                  <a:srgbClr val="ECECEC"/>
                </a:solidFill>
                <a:effectLst/>
                <a:latin typeface="Söhne"/>
              </a:rPr>
              <a:t>As the number of processes increases, the execution time of the grayscale conversion function decreases. This is because the workload is distributed across multiple processors, allowing for concurrent processing of image segments. With more processes engaged, the computational tasks are completed in parallel, resulting in faster overall execution of the grayscale conversion.</a:t>
            </a:r>
            <a:endParaRPr lang="en-US" sz="2400" dirty="0"/>
          </a:p>
        </p:txBody>
      </p:sp>
      <p:pic>
        <p:nvPicPr>
          <p:cNvPr id="5" name="Picture Placeholder 6">
            <a:extLst>
              <a:ext uri="{FF2B5EF4-FFF2-40B4-BE49-F238E27FC236}">
                <a16:creationId xmlns:a16="http://schemas.microsoft.com/office/drawing/2014/main" id="{B7475374-9FAA-429F-84BA-82919DE93E90}"/>
              </a:ext>
            </a:extLst>
          </p:cNvPr>
          <p:cNvPicPr>
            <a:picLocks noGrp="1" noChangeAspect="1"/>
          </p:cNvPicPr>
          <p:nvPr>
            <p:ph type="pic" idx="1"/>
          </p:nvPr>
        </p:nvPicPr>
        <p:blipFill>
          <a:blip r:embed="rId2"/>
          <a:srcRect l="11327" r="11327"/>
          <a:stretch>
            <a:fillRect/>
          </a:stretch>
        </p:blipFill>
        <p:spPr>
          <a:xfrm>
            <a:off x="3047206" y="2743200"/>
            <a:ext cx="6094412" cy="3733800"/>
          </a:xfrm>
          <a:prstGeom prst="rect">
            <a:avLst/>
          </a:prstGeom>
        </p:spPr>
      </p:pic>
    </p:spTree>
    <p:extLst>
      <p:ext uri="{BB962C8B-B14F-4D97-AF65-F5344CB8AC3E}">
        <p14:creationId xmlns:p14="http://schemas.microsoft.com/office/powerpoint/2010/main" val="112770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542E5-DC36-423B-A353-2AB07867B73A}"/>
              </a:ext>
            </a:extLst>
          </p:cNvPr>
          <p:cNvSpPr>
            <a:spLocks noGrp="1"/>
          </p:cNvSpPr>
          <p:nvPr>
            <p:ph type="title"/>
          </p:nvPr>
        </p:nvSpPr>
        <p:spPr>
          <a:xfrm>
            <a:off x="1218882" y="1701800"/>
            <a:ext cx="10285730" cy="2108200"/>
          </a:xfrm>
        </p:spPr>
        <p:txBody>
          <a:bodyPr>
            <a:normAutofit/>
          </a:bodyPr>
          <a:lstStyle/>
          <a:p>
            <a:r>
              <a:rPr lang="en-US" sz="6600" dirty="0"/>
              <a:t>Color space operation</a:t>
            </a:r>
          </a:p>
        </p:txBody>
      </p:sp>
      <p:sp>
        <p:nvSpPr>
          <p:cNvPr id="3" name="Text Placeholder 2">
            <a:extLst>
              <a:ext uri="{FF2B5EF4-FFF2-40B4-BE49-F238E27FC236}">
                <a16:creationId xmlns:a16="http://schemas.microsoft.com/office/drawing/2014/main" id="{D54EEEC9-C1BC-4C7E-9653-274EA6692C05}"/>
              </a:ext>
            </a:extLst>
          </p:cNvPr>
          <p:cNvSpPr>
            <a:spLocks noGrp="1"/>
          </p:cNvSpPr>
          <p:nvPr>
            <p:ph type="body" sz="half" idx="2"/>
          </p:nvPr>
        </p:nvSpPr>
        <p:spPr>
          <a:xfrm>
            <a:off x="1218882" y="762000"/>
            <a:ext cx="2970530" cy="1828800"/>
          </a:xfrm>
        </p:spPr>
        <p:txBody>
          <a:bodyPr>
            <a:normAutofit/>
          </a:bodyPr>
          <a:lstStyle/>
          <a:p>
            <a:r>
              <a:rPr lang="en-US" sz="6600" dirty="0"/>
              <a:t>11</a:t>
            </a:r>
          </a:p>
        </p:txBody>
      </p:sp>
    </p:spTree>
    <p:extLst>
      <p:ext uri="{BB962C8B-B14F-4D97-AF65-F5344CB8AC3E}">
        <p14:creationId xmlns:p14="http://schemas.microsoft.com/office/powerpoint/2010/main" val="56846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001AB1-C331-44C9-A1FF-0209A29C6A72}"/>
              </a:ext>
            </a:extLst>
          </p:cNvPr>
          <p:cNvSpPr>
            <a:spLocks noGrp="1"/>
          </p:cNvSpPr>
          <p:nvPr>
            <p:ph type="body" sz="half" idx="2"/>
          </p:nvPr>
        </p:nvSpPr>
        <p:spPr>
          <a:xfrm>
            <a:off x="989012" y="153412"/>
            <a:ext cx="11048999" cy="1930400"/>
          </a:xfrm>
        </p:spPr>
        <p:txBody>
          <a:bodyPr>
            <a:noAutofit/>
          </a:bodyPr>
          <a:lstStyle/>
          <a:p>
            <a:r>
              <a:rPr lang="en-US" sz="2400" b="0" i="0" dirty="0">
                <a:solidFill>
                  <a:srgbClr val="ECECEC"/>
                </a:solidFill>
                <a:effectLst/>
                <a:latin typeface="Söhne"/>
              </a:rPr>
              <a:t>The process of applying a color space operation modifies the color representation of the image without altering its content. By transforming the image's color model, such as converting from RGB to CMYK or HSV, adjustments to hue, saturation, brightness, or other color attributes can be made. This alteration enables fine-tuning of the image's visual appearance while preserving its underlying content.</a:t>
            </a:r>
            <a:endParaRPr lang="en-US" sz="2400" dirty="0"/>
          </a:p>
        </p:txBody>
      </p:sp>
      <p:pic>
        <p:nvPicPr>
          <p:cNvPr id="6" name="Picture 5">
            <a:extLst>
              <a:ext uri="{FF2B5EF4-FFF2-40B4-BE49-F238E27FC236}">
                <a16:creationId xmlns:a16="http://schemas.microsoft.com/office/drawing/2014/main" id="{63C1F7CF-7172-4FDB-B249-C2031A58E1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2733" y="2368363"/>
            <a:ext cx="3618280" cy="2203635"/>
          </a:xfrm>
          <a:prstGeom prst="rect">
            <a:avLst/>
          </a:prstGeom>
        </p:spPr>
      </p:pic>
      <p:pic>
        <p:nvPicPr>
          <p:cNvPr id="8" name="Picture 7">
            <a:extLst>
              <a:ext uri="{FF2B5EF4-FFF2-40B4-BE49-F238E27FC236}">
                <a16:creationId xmlns:a16="http://schemas.microsoft.com/office/drawing/2014/main" id="{3050F87D-C7D0-4BFA-8CB7-9EB964A619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7812" y="2368363"/>
            <a:ext cx="3886200" cy="2203635"/>
          </a:xfrm>
          <a:prstGeom prst="rect">
            <a:avLst/>
          </a:prstGeom>
        </p:spPr>
      </p:pic>
      <p:sp>
        <p:nvSpPr>
          <p:cNvPr id="10" name="TextBox 9">
            <a:extLst>
              <a:ext uri="{FF2B5EF4-FFF2-40B4-BE49-F238E27FC236}">
                <a16:creationId xmlns:a16="http://schemas.microsoft.com/office/drawing/2014/main" id="{3C5ED791-F21C-41FA-B55E-25E5705445DC}"/>
              </a:ext>
            </a:extLst>
          </p:cNvPr>
          <p:cNvSpPr txBox="1"/>
          <p:nvPr/>
        </p:nvSpPr>
        <p:spPr>
          <a:xfrm>
            <a:off x="684212" y="4704528"/>
            <a:ext cx="11353800" cy="1938992"/>
          </a:xfrm>
          <a:prstGeom prst="rect">
            <a:avLst/>
          </a:prstGeom>
          <a:noFill/>
        </p:spPr>
        <p:txBody>
          <a:bodyPr wrap="square">
            <a:spAutoFit/>
          </a:bodyPr>
          <a:lstStyle/>
          <a:p>
            <a:pPr marL="342900" indent="-342900">
              <a:buFont typeface="Arial" panose="020B0604020202020204" pitchFamily="34" charset="0"/>
              <a:buChar char="•"/>
            </a:pPr>
            <a:r>
              <a:rPr lang="en-US" b="0" i="0" dirty="0">
                <a:solidFill>
                  <a:srgbClr val="ECECEC"/>
                </a:solidFill>
                <a:effectLst/>
                <a:latin typeface="Söhne"/>
              </a:rPr>
              <a:t>To implement color space operation in Parallel Computing, we divide the image rows by the number of processes required using scatter operations. Each process then applies the color space transformation function to its assigned image segment independently. </a:t>
            </a:r>
          </a:p>
          <a:p>
            <a:pPr marL="342900" indent="-342900">
              <a:buFont typeface="Arial" panose="020B0604020202020204" pitchFamily="34" charset="0"/>
              <a:buChar char="•"/>
            </a:pPr>
            <a:r>
              <a:rPr lang="en-US" b="0" i="0" dirty="0">
                <a:solidFill>
                  <a:srgbClr val="ECECEC"/>
                </a:solidFill>
                <a:effectLst/>
                <a:latin typeface="Söhne"/>
              </a:rPr>
              <a:t>Finally, all processed segments are combined together using gather operations to reconstruct the complete image with the color space transformation applied.</a:t>
            </a:r>
            <a:endParaRPr lang="en-US" dirty="0"/>
          </a:p>
        </p:txBody>
      </p:sp>
    </p:spTree>
    <p:extLst>
      <p:ext uri="{BB962C8B-B14F-4D97-AF65-F5344CB8AC3E}">
        <p14:creationId xmlns:p14="http://schemas.microsoft.com/office/powerpoint/2010/main" val="154627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8427616-0C80-4670-8435-114A5A9EAF41}"/>
              </a:ext>
            </a:extLst>
          </p:cNvPr>
          <p:cNvSpPr>
            <a:spLocks noGrp="1"/>
          </p:cNvSpPr>
          <p:nvPr>
            <p:ph type="body" sz="half" idx="2"/>
          </p:nvPr>
        </p:nvSpPr>
        <p:spPr>
          <a:xfrm>
            <a:off x="760412" y="381000"/>
            <a:ext cx="11049000" cy="1676400"/>
          </a:xfrm>
        </p:spPr>
        <p:txBody>
          <a:bodyPr>
            <a:noAutofit/>
          </a:bodyPr>
          <a:lstStyle/>
          <a:p>
            <a:r>
              <a:rPr lang="en-US" sz="2400" b="0" i="0" dirty="0">
                <a:solidFill>
                  <a:srgbClr val="ECECEC"/>
                </a:solidFill>
                <a:effectLst/>
                <a:latin typeface="Söhne"/>
              </a:rPr>
              <a:t>As the number of processes increases, the execution time of the color space operation decreases. This is because the workload is distributed across multiple processors, enabling concurrent processing of image segments. With more processes engaged, the computational tasks are completed in parallel, resulting in faster overall execution of the color space transformation.</a:t>
            </a:r>
            <a:endParaRPr lang="en-US" sz="2400" dirty="0"/>
          </a:p>
        </p:txBody>
      </p:sp>
      <p:pic>
        <p:nvPicPr>
          <p:cNvPr id="5" name="Picture Placeholder 6">
            <a:extLst>
              <a:ext uri="{FF2B5EF4-FFF2-40B4-BE49-F238E27FC236}">
                <a16:creationId xmlns:a16="http://schemas.microsoft.com/office/drawing/2014/main" id="{70DBCEEE-89A5-472B-A9A9-7FF73D9FDB8C}"/>
              </a:ext>
            </a:extLst>
          </p:cNvPr>
          <p:cNvPicPr>
            <a:picLocks noGrp="1" noChangeAspect="1"/>
          </p:cNvPicPr>
          <p:nvPr>
            <p:ph type="pic" idx="1"/>
          </p:nvPr>
        </p:nvPicPr>
        <p:blipFill>
          <a:blip r:embed="rId2"/>
          <a:srcRect l="11327" r="11327"/>
          <a:stretch>
            <a:fillRect/>
          </a:stretch>
        </p:blipFill>
        <p:spPr>
          <a:xfrm>
            <a:off x="1598612" y="2286000"/>
            <a:ext cx="8229600" cy="4419600"/>
          </a:xfrm>
          <a:prstGeom prst="rect">
            <a:avLst/>
          </a:prstGeom>
        </p:spPr>
      </p:pic>
    </p:spTree>
    <p:extLst>
      <p:ext uri="{BB962C8B-B14F-4D97-AF65-F5344CB8AC3E}">
        <p14:creationId xmlns:p14="http://schemas.microsoft.com/office/powerpoint/2010/main" val="154015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3D5E8-DC4F-481C-AE07-54F980F3D025}"/>
              </a:ext>
            </a:extLst>
          </p:cNvPr>
          <p:cNvSpPr>
            <a:spLocks noGrp="1"/>
          </p:cNvSpPr>
          <p:nvPr>
            <p:ph type="title"/>
          </p:nvPr>
        </p:nvSpPr>
        <p:spPr>
          <a:xfrm>
            <a:off x="1218882" y="1701800"/>
            <a:ext cx="9523730" cy="2438400"/>
          </a:xfrm>
        </p:spPr>
        <p:txBody>
          <a:bodyPr/>
          <a:lstStyle/>
          <a:p>
            <a:pPr algn="ctr"/>
            <a:r>
              <a:rPr lang="en" sz="6600" b="1" dirty="0">
                <a:solidFill>
                  <a:schemeClr val="accent1">
                    <a:lumMod val="75000"/>
                  </a:schemeClr>
                </a:solidFill>
              </a:rPr>
              <a:t>Thanks</a:t>
            </a:r>
            <a:br>
              <a:rPr lang="en-US" sz="2800" b="1" dirty="0">
                <a:solidFill>
                  <a:schemeClr val="tx1"/>
                </a:solidFill>
              </a:rPr>
            </a:br>
            <a:endParaRPr lang="en-US" b="1" dirty="0"/>
          </a:p>
        </p:txBody>
      </p:sp>
    </p:spTree>
    <p:extLst>
      <p:ext uri="{BB962C8B-B14F-4D97-AF65-F5344CB8AC3E}">
        <p14:creationId xmlns:p14="http://schemas.microsoft.com/office/powerpoint/2010/main" val="415179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0" lang="en-US" altLang="en-US" sz="2400" b="0" i="0" u="none" strike="noStrike" cap="none" normalizeH="0" baseline="0" dirty="0">
                <a:ln>
                  <a:noFill/>
                </a:ln>
                <a:effectLst/>
                <a:latin typeface="inherit"/>
              </a:rPr>
              <a:t>Reduce fine details in images and the overall appearance looks beautiful.</a:t>
            </a:r>
            <a:endParaRPr lang="en-US" sz="2400" dirty="0"/>
          </a:p>
        </p:txBody>
      </p:sp>
      <p:sp>
        <p:nvSpPr>
          <p:cNvPr id="3" name="Content Placeholder 2"/>
          <p:cNvSpPr>
            <a:spLocks noGrp="1"/>
          </p:cNvSpPr>
          <p:nvPr>
            <p:ph sz="half" idx="1"/>
          </p:nvPr>
        </p:nvSpPr>
        <p:spPr>
          <a:xfrm>
            <a:off x="608013" y="4297679"/>
            <a:ext cx="11353800" cy="2285683"/>
          </a:xfrm>
        </p:spPr>
        <p:txBody>
          <a:bodyPr>
            <a:normAutofit/>
          </a:bodyPr>
          <a:lstStyle/>
          <a:p>
            <a:r>
              <a:rPr lang="en-US" sz="2400" dirty="0"/>
              <a:t>To implement this in Parallel Computing , Divide image rows ber number of process we need This By Scatter </a:t>
            </a:r>
          </a:p>
          <a:p>
            <a:r>
              <a:rPr lang="en-US" sz="2400" dirty="0"/>
              <a:t>And Then implement function of Gaussian Blur in each pieces of image , and Finally combine all pieces together by Gather</a:t>
            </a:r>
          </a:p>
        </p:txBody>
      </p:sp>
      <p:pic>
        <p:nvPicPr>
          <p:cNvPr id="12" name="Content Placeholder 11">
            <a:extLst>
              <a:ext uri="{FF2B5EF4-FFF2-40B4-BE49-F238E27FC236}">
                <a16:creationId xmlns:a16="http://schemas.microsoft.com/office/drawing/2014/main" id="{21458EA7-6A6C-4E1E-9794-16943DF781FE}"/>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528481" y="1772462"/>
            <a:ext cx="4078852" cy="2179637"/>
          </a:xfrm>
        </p:spPr>
      </p:pic>
      <p:pic>
        <p:nvPicPr>
          <p:cNvPr id="16" name="Picture 15">
            <a:extLst>
              <a:ext uri="{FF2B5EF4-FFF2-40B4-BE49-F238E27FC236}">
                <a16:creationId xmlns:a16="http://schemas.microsoft.com/office/drawing/2014/main" id="{FE9BA142-5F71-4F37-A704-FFD2BD4A94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1493" y="1772461"/>
            <a:ext cx="4371919" cy="2179637"/>
          </a:xfrm>
          <a:prstGeom prst="rect">
            <a:avLst/>
          </a:prstGeom>
        </p:spPr>
      </p:pic>
    </p:spTree>
    <p:extLst>
      <p:ext uri="{BB962C8B-B14F-4D97-AF65-F5344CB8AC3E}">
        <p14:creationId xmlns:p14="http://schemas.microsoft.com/office/powerpoint/2010/main" val="2341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161" y="274637"/>
            <a:ext cx="10360501" cy="1431926"/>
          </a:xfrm>
        </p:spPr>
        <p:txBody>
          <a:bodyPr>
            <a:normAutofit fontScale="90000"/>
          </a:bodyPr>
          <a:lstStyle/>
          <a:p>
            <a:r>
              <a:rPr lang="en-US" sz="3600" dirty="0">
                <a:solidFill>
                  <a:schemeClr val="tx1"/>
                </a:solidFill>
              </a:rPr>
              <a:t>The more the number of process increases, the less time it takes to </a:t>
            </a:r>
            <a:r>
              <a:rPr lang="en-US" sz="2700" dirty="0">
                <a:solidFill>
                  <a:schemeClr val="tx1"/>
                </a:solidFill>
              </a:rPr>
              <a:t>execute</a:t>
            </a:r>
            <a:r>
              <a:rPr lang="en-US" sz="3600" dirty="0">
                <a:solidFill>
                  <a:schemeClr val="tx1"/>
                </a:solidFill>
              </a:rPr>
              <a:t> the function.</a:t>
            </a:r>
            <a:br>
              <a:rPr lang="en-US" sz="3600" dirty="0">
                <a:solidFill>
                  <a:schemeClr val="tx1"/>
                </a:solidFill>
              </a:rPr>
            </a:br>
            <a:endParaRPr lang="en-US" dirty="0"/>
          </a:p>
        </p:txBody>
      </p:sp>
      <p:graphicFrame>
        <p:nvGraphicFramePr>
          <p:cNvPr id="5" name="Content Placeholder 4" descr="Staggered process showing 3 tasks arranged one below the other and two downward pointing arrows are used to indicate progression from first task to second task and second task to third task."/>
          <p:cNvGraphicFramePr>
            <a:graphicFrameLocks noGrp="1"/>
          </p:cNvGraphicFramePr>
          <p:nvPr>
            <p:ph sz="half" idx="2"/>
            <p:extLst>
              <p:ext uri="{D42A27DB-BD31-4B8C-83A1-F6EECF244321}">
                <p14:modId xmlns:p14="http://schemas.microsoft.com/office/powerpoint/2010/main" val="4036955614"/>
              </p:ext>
            </p:extLst>
          </p:nvPr>
        </p:nvGraphicFramePr>
        <p:xfrm>
          <a:off x="6500813" y="1706563"/>
          <a:ext cx="5078412" cy="4465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Content Placeholder 5">
            <a:extLst>
              <a:ext uri="{FF2B5EF4-FFF2-40B4-BE49-F238E27FC236}">
                <a16:creationId xmlns:a16="http://schemas.microsoft.com/office/drawing/2014/main" id="{C449C922-4689-478F-825E-82A264CFFAE1}"/>
              </a:ext>
            </a:extLst>
          </p:cNvPr>
          <p:cNvPicPr>
            <a:picLocks noGrp="1" noChangeAspect="1"/>
          </p:cNvPicPr>
          <p:nvPr>
            <p:ph sz="half" idx="1"/>
          </p:nvPr>
        </p:nvPicPr>
        <p:blipFill>
          <a:blip r:embed="rId8"/>
          <a:stretch>
            <a:fillRect/>
          </a:stretch>
        </p:blipFill>
        <p:spPr>
          <a:xfrm>
            <a:off x="1903412" y="1843881"/>
            <a:ext cx="8001000" cy="4191000"/>
          </a:xfrm>
          <a:prstGeom prst="rect">
            <a:avLst/>
          </a:prstGeom>
        </p:spPr>
      </p:pic>
    </p:spTree>
    <p:extLst>
      <p:ext uri="{BB962C8B-B14F-4D97-AF65-F5344CB8AC3E}">
        <p14:creationId xmlns:p14="http://schemas.microsoft.com/office/powerpoint/2010/main" val="412318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25177" y="381001"/>
            <a:ext cx="8938472" cy="1525733"/>
          </a:xfrm>
        </p:spPr>
        <p:txBody>
          <a:bodyPr>
            <a:normAutofit/>
          </a:bodyPr>
          <a:lstStyle/>
          <a:p>
            <a:r>
              <a:rPr lang="en" sz="6000" dirty="0"/>
              <a:t>02</a:t>
            </a:r>
            <a:endParaRPr lang="en-US" sz="6000" dirty="0"/>
          </a:p>
        </p:txBody>
      </p:sp>
      <p:sp>
        <p:nvSpPr>
          <p:cNvPr id="5" name="Text Placeholder 4"/>
          <p:cNvSpPr>
            <a:spLocks noGrp="1"/>
          </p:cNvSpPr>
          <p:nvPr>
            <p:ph type="body" idx="1"/>
          </p:nvPr>
        </p:nvSpPr>
        <p:spPr>
          <a:xfrm>
            <a:off x="1625176" y="1752600"/>
            <a:ext cx="9346036" cy="4419599"/>
          </a:xfrm>
        </p:spPr>
        <p:txBody>
          <a:bodyPr>
            <a:normAutofit/>
          </a:bodyPr>
          <a:lstStyle/>
          <a:p>
            <a:pPr algn="ctr"/>
            <a:br>
              <a:rPr lang="en-US" sz="6600" dirty="0"/>
            </a:br>
            <a:r>
              <a:rPr lang="en-US" sz="6600" dirty="0"/>
              <a:t>    Edge Detection</a:t>
            </a:r>
          </a:p>
          <a:p>
            <a:endParaRPr lang="en-US" sz="6600" dirty="0"/>
          </a:p>
        </p:txBody>
      </p:sp>
    </p:spTree>
    <p:extLst>
      <p:ext uri="{BB962C8B-B14F-4D97-AF65-F5344CB8AC3E}">
        <p14:creationId xmlns:p14="http://schemas.microsoft.com/office/powerpoint/2010/main" val="426497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218883" y="76200"/>
            <a:ext cx="10360501" cy="1422400"/>
          </a:xfrm>
        </p:spPr>
        <p:txBody>
          <a:bodyPr>
            <a:normAutofit/>
          </a:bodyPr>
          <a:lstStyle/>
          <a:p>
            <a:r>
              <a:rPr lang="en-US" sz="2400" dirty="0"/>
              <a:t>Edge detection is used to identify areas in an image where extreme changes in light or color occur, which can be used to identify objects or structures within the image.</a:t>
            </a:r>
          </a:p>
        </p:txBody>
      </p:sp>
      <p:sp>
        <p:nvSpPr>
          <p:cNvPr id="10" name="Content Placeholder 9"/>
          <p:cNvSpPr>
            <a:spLocks noGrp="1"/>
          </p:cNvSpPr>
          <p:nvPr>
            <p:ph sz="half" idx="2"/>
          </p:nvPr>
        </p:nvSpPr>
        <p:spPr>
          <a:xfrm>
            <a:off x="1218883" y="4572000"/>
            <a:ext cx="9523729" cy="1981200"/>
          </a:xfrm>
        </p:spPr>
        <p:txBody>
          <a:bodyPr/>
          <a:lstStyle/>
          <a:p>
            <a:r>
              <a:rPr lang="en-US" sz="2400" dirty="0"/>
              <a:t>To implement this in Parallel Computing , Divide image rows ber number of process we need This By Scatter </a:t>
            </a:r>
          </a:p>
          <a:p>
            <a:r>
              <a:rPr lang="en-US" sz="2400" dirty="0"/>
              <a:t>And Then implement function of Edge Detection in each pieces of image , and Finally combine all pieces together by Gather. </a:t>
            </a:r>
          </a:p>
          <a:p>
            <a:pPr marL="0" indent="0">
              <a:buNone/>
            </a:pPr>
            <a:endParaRPr lang="en-US" sz="2400" dirty="0"/>
          </a:p>
        </p:txBody>
      </p:sp>
      <p:pic>
        <p:nvPicPr>
          <p:cNvPr id="3" name="Content Placeholder 2">
            <a:extLst>
              <a:ext uri="{FF2B5EF4-FFF2-40B4-BE49-F238E27FC236}">
                <a16:creationId xmlns:a16="http://schemas.microsoft.com/office/drawing/2014/main" id="{65B2410B-E1B1-40A8-9570-6A62213D7930}"/>
              </a:ext>
            </a:extLst>
          </p:cNvPr>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1947286" y="1905000"/>
            <a:ext cx="3723841" cy="1981200"/>
          </a:xfrm>
        </p:spPr>
      </p:pic>
      <p:pic>
        <p:nvPicPr>
          <p:cNvPr id="5" name="Picture 4">
            <a:extLst>
              <a:ext uri="{FF2B5EF4-FFF2-40B4-BE49-F238E27FC236}">
                <a16:creationId xmlns:a16="http://schemas.microsoft.com/office/drawing/2014/main" id="{050C80B3-8EEC-4FA6-9EBD-AF35A2F84F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4012" y="1878445"/>
            <a:ext cx="3723841" cy="2007755"/>
          </a:xfrm>
          <a:prstGeom prst="rect">
            <a:avLst/>
          </a:prstGeom>
        </p:spPr>
      </p:pic>
    </p:spTree>
    <p:extLst>
      <p:ext uri="{BB962C8B-B14F-4D97-AF65-F5344CB8AC3E}">
        <p14:creationId xmlns:p14="http://schemas.microsoft.com/office/powerpoint/2010/main" val="267203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400" dirty="0">
                <a:solidFill>
                  <a:schemeClr val="tx1"/>
                </a:solidFill>
              </a:rPr>
              <a:t>The more the number of process increases, the less time it takes to execute the function.</a:t>
            </a:r>
            <a:br>
              <a:rPr lang="en-US" sz="2400" dirty="0">
                <a:solidFill>
                  <a:schemeClr val="tx1"/>
                </a:solidFill>
              </a:rPr>
            </a:br>
            <a:endParaRPr lang="en-US" sz="2400" b="1" dirty="0"/>
          </a:p>
        </p:txBody>
      </p:sp>
      <p:pic>
        <p:nvPicPr>
          <p:cNvPr id="4" name="Picture 3">
            <a:extLst>
              <a:ext uri="{FF2B5EF4-FFF2-40B4-BE49-F238E27FC236}">
                <a16:creationId xmlns:a16="http://schemas.microsoft.com/office/drawing/2014/main" id="{DB6B07F6-5CF3-4611-9744-B693E57F3892}"/>
              </a:ext>
            </a:extLst>
          </p:cNvPr>
          <p:cNvPicPr>
            <a:picLocks noChangeAspect="1"/>
          </p:cNvPicPr>
          <p:nvPr/>
        </p:nvPicPr>
        <p:blipFill>
          <a:blip r:embed="rId2"/>
          <a:stretch>
            <a:fillRect/>
          </a:stretch>
        </p:blipFill>
        <p:spPr>
          <a:xfrm>
            <a:off x="1903412" y="1498600"/>
            <a:ext cx="8001000" cy="4292159"/>
          </a:xfrm>
          <a:prstGeom prst="rect">
            <a:avLst/>
          </a:prstGeom>
        </p:spPr>
      </p:pic>
    </p:spTree>
    <p:extLst>
      <p:ext uri="{BB962C8B-B14F-4D97-AF65-F5344CB8AC3E}">
        <p14:creationId xmlns:p14="http://schemas.microsoft.com/office/powerpoint/2010/main" val="39771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882" y="584200"/>
            <a:ext cx="4062942" cy="1549400"/>
          </a:xfrm>
        </p:spPr>
        <p:txBody>
          <a:bodyPr>
            <a:noAutofit/>
          </a:bodyPr>
          <a:lstStyle/>
          <a:p>
            <a:br>
              <a:rPr lang="en" sz="6600" dirty="0">
                <a:solidFill>
                  <a:schemeClr val="tx1"/>
                </a:solidFill>
              </a:rPr>
            </a:br>
            <a:r>
              <a:rPr lang="en" sz="6600" dirty="0">
                <a:solidFill>
                  <a:schemeClr val="tx1"/>
                </a:solidFill>
              </a:rPr>
              <a:t>03</a:t>
            </a:r>
            <a:endParaRPr lang="en-US" sz="6600" dirty="0">
              <a:solidFill>
                <a:schemeClr val="tx1"/>
              </a:solidFill>
            </a:endParaRPr>
          </a:p>
        </p:txBody>
      </p:sp>
      <p:sp>
        <p:nvSpPr>
          <p:cNvPr id="4" name="Text Placeholder 3"/>
          <p:cNvSpPr>
            <a:spLocks noGrp="1"/>
          </p:cNvSpPr>
          <p:nvPr>
            <p:ph type="body" sz="half" idx="2"/>
          </p:nvPr>
        </p:nvSpPr>
        <p:spPr>
          <a:xfrm>
            <a:off x="1903412" y="2590800"/>
            <a:ext cx="8077200" cy="3479800"/>
          </a:xfrm>
        </p:spPr>
        <p:txBody>
          <a:bodyPr>
            <a:normAutofit/>
          </a:bodyPr>
          <a:lstStyle/>
          <a:p>
            <a:pPr algn="ctr"/>
            <a:r>
              <a:rPr lang="en-US" sz="6600" dirty="0">
                <a:solidFill>
                  <a:schemeClr val="accent1">
                    <a:lumMod val="75000"/>
                  </a:schemeClr>
                </a:solidFill>
              </a:rPr>
              <a:t>Image scaling</a:t>
            </a:r>
          </a:p>
          <a:p>
            <a:pPr algn="ctr"/>
            <a:endParaRPr lang="en-US" sz="6600" dirty="0">
              <a:solidFill>
                <a:schemeClr val="accent1">
                  <a:lumMod val="75000"/>
                </a:schemeClr>
              </a:solidFill>
            </a:endParaRPr>
          </a:p>
        </p:txBody>
      </p:sp>
    </p:spTree>
    <p:extLst>
      <p:ext uri="{BB962C8B-B14F-4D97-AF65-F5344CB8AC3E}">
        <p14:creationId xmlns:p14="http://schemas.microsoft.com/office/powerpoint/2010/main" val="231904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2.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149</TotalTime>
  <Words>1256</Words>
  <Application>Microsoft Office PowerPoint</Application>
  <PresentationFormat>Custom</PresentationFormat>
  <Paragraphs>78</Paragraphs>
  <Slides>36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Baloo</vt:lpstr>
      <vt:lpstr>Calibri</vt:lpstr>
      <vt:lpstr>inherit</vt:lpstr>
      <vt:lpstr>Söhne</vt:lpstr>
      <vt:lpstr>Tech 16x9</vt:lpstr>
      <vt:lpstr>PowerPoint Presentation</vt:lpstr>
      <vt:lpstr>     Team Member  </vt:lpstr>
      <vt:lpstr>01</vt:lpstr>
      <vt:lpstr>Reduce fine details in images and the overall appearance looks beautiful.</vt:lpstr>
      <vt:lpstr>The more the number of process increases, the less time it takes to execute the function. </vt:lpstr>
      <vt:lpstr>02</vt:lpstr>
      <vt:lpstr>Edge detection is used to identify areas in an image where extreme changes in light or color occur, which can be used to identify objects or structures within the image.</vt:lpstr>
      <vt:lpstr>The more the number of process increases, the less time it takes to execute the function. </vt:lpstr>
      <vt:lpstr> 03</vt:lpstr>
      <vt:lpstr>PowerPoint Presentation</vt:lpstr>
      <vt:lpstr>PowerPoint Presentation</vt:lpstr>
      <vt:lpstr>04</vt:lpstr>
      <vt:lpstr>PowerPoint Presentation</vt:lpstr>
      <vt:lpstr>PowerPoint Presentation</vt:lpstr>
      <vt:lpstr>  Histogram Equalization </vt:lpstr>
      <vt:lpstr>PowerPoint Presentation</vt:lpstr>
      <vt:lpstr>PowerPoint Presentation</vt:lpstr>
      <vt:lpstr>Color Space Conversion </vt:lpstr>
      <vt:lpstr>PowerPoint Presentation</vt:lpstr>
      <vt:lpstr>PowerPoint Presentation</vt:lpstr>
      <vt:lpstr>Global Thresholding </vt:lpstr>
      <vt:lpstr>PowerPoint Presentation</vt:lpstr>
      <vt:lpstr>PowerPoint Presentation</vt:lpstr>
      <vt:lpstr>Local Thresholding </vt:lpstr>
      <vt:lpstr>PowerPoint Presentation</vt:lpstr>
      <vt:lpstr>PowerPoint Presentation</vt:lpstr>
      <vt:lpstr>Image  Rotation </vt:lpstr>
      <vt:lpstr>PowerPoint Presentation</vt:lpstr>
      <vt:lpstr>PowerPoint Presentation</vt:lpstr>
      <vt:lpstr>convert to grayscale</vt:lpstr>
      <vt:lpstr>PowerPoint Presentation</vt:lpstr>
      <vt:lpstr>PowerPoint Presentation</vt:lpstr>
      <vt:lpstr>Color space operation</vt:lpstr>
      <vt:lpstr>PowerPoint Presentation</vt:lpstr>
      <vt:lpstr>PowerPoint Presentation</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Lobna</dc:creator>
  <cp:lastModifiedBy>Lobna</cp:lastModifiedBy>
  <cp:revision>15</cp:revision>
  <dcterms:created xsi:type="dcterms:W3CDTF">2024-05-12T15:27:03Z</dcterms:created>
  <dcterms:modified xsi:type="dcterms:W3CDTF">2024-05-12T17:56:25Z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